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3431059978" r:id="rId1"/>
  </p:sldMasterIdLst>
  <p:notesMasterIdLst>
    <p:notesMasterId r:id="rId15"/>
  </p:notesMasterIdLst>
  <p:sldIdLst>
    <p:sldId id="11088003" r:id="rId2"/>
    <p:sldId id="11088004" r:id="rId3"/>
    <p:sldId id="11088005" r:id="rId4"/>
    <p:sldId id="11088006" r:id="rId5"/>
    <p:sldId id="11088023" r:id="rId6"/>
    <p:sldId id="11088024" r:id="rId7"/>
    <p:sldId id="11088025" r:id="rId8"/>
    <p:sldId id="11088026" r:id="rId9"/>
    <p:sldId id="11088027" r:id="rId10"/>
    <p:sldId id="11088029" r:id="rId11"/>
    <p:sldId id="11088030" r:id="rId12"/>
    <p:sldId id="11088008" r:id="rId13"/>
    <p:sldId id="11088022" r:id="rId14"/>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D0D"/>
    <a:srgbClr val="BDA384"/>
    <a:srgbClr val="1D1B11"/>
    <a:srgbClr val="222014"/>
    <a:srgbClr val="0F0E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68" autoAdjust="0"/>
    <p:restoredTop sz="94674"/>
  </p:normalViewPr>
  <p:slideViewPr>
    <p:cSldViewPr snapToGrid="0" snapToObjects="1">
      <p:cViewPr>
        <p:scale>
          <a:sx n="50" d="100"/>
          <a:sy n="50" d="100"/>
        </p:scale>
        <p:origin x="1476" y="312"/>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0554896D-17C0-45D1-B7DA-6327D4FF52E9}" type="datetimeFigureOut">
              <a:rPr lang="zh-CN" altLang="en-US" smtClean="0"/>
              <a:t>2020/5/25</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429F42CD-26DB-417A-90D0-48E2CE6FA818}" type="slidenum">
              <a:rPr lang="zh-CN" altLang="en-US" smtClean="0"/>
              <a:t>‹#›</a:t>
            </a:fld>
            <a:endParaRPr lang="zh-CN" altLang="en-US"/>
          </a:p>
        </p:txBody>
      </p:sp>
    </p:spTree>
    <p:extLst>
      <p:ext uri="{BB962C8B-B14F-4D97-AF65-F5344CB8AC3E}">
        <p14:creationId xmlns:p14="http://schemas.microsoft.com/office/powerpoint/2010/main" val="572944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9F42CD-26DB-417A-90D0-48E2CE6FA818}" type="slidenum">
              <a:rPr lang="zh-CN" altLang="en-US" smtClean="0"/>
              <a:t>8</a:t>
            </a:fld>
            <a:endParaRPr lang="zh-CN" altLang="en-US"/>
          </a:p>
        </p:txBody>
      </p:sp>
    </p:spTree>
    <p:extLst>
      <p:ext uri="{BB962C8B-B14F-4D97-AF65-F5344CB8AC3E}">
        <p14:creationId xmlns:p14="http://schemas.microsoft.com/office/powerpoint/2010/main" val="387837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9856342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12500" b="12500"/>
          <a:stretch/>
        </p:blipFill>
        <p:spPr>
          <a:xfrm>
            <a:off x="0" y="1"/>
            <a:ext cx="24383999" cy="13716000"/>
          </a:xfrm>
          <a:prstGeom prst="rect">
            <a:avLst/>
          </a:prstGeom>
        </p:spPr>
      </p:pic>
      <p:pic>
        <p:nvPicPr>
          <p:cNvPr id="464" name="Picture" descr="Picture"/>
          <p:cNvPicPr>
            <a:picLocks noChangeAspect="1"/>
          </p:cNvPicPr>
          <p:nvPr/>
        </p:nvPicPr>
        <p:blipFill>
          <a:blip r:embed="rId3" cstate="print">
            <a:alphaModFix amt="70000"/>
          </a:blip>
          <a:stretch>
            <a:fillRect/>
          </a:stretch>
        </p:blipFill>
        <p:spPr>
          <a:xfrm>
            <a:off x="0" y="0"/>
            <a:ext cx="24384289" cy="13740163"/>
          </a:xfrm>
          <a:prstGeom prst="rect">
            <a:avLst/>
          </a:prstGeom>
        </p:spPr>
      </p:pic>
      <p:sp>
        <p:nvSpPr>
          <p:cNvPr id="920" name="文本"/>
          <p:cNvSpPr>
            <a:spLocks noGrp="1"/>
          </p:cNvSpPr>
          <p:nvPr>
            <p:ph type="ctrTitle"/>
          </p:nvPr>
        </p:nvSpPr>
        <p:spPr>
          <a:xfrm>
            <a:off x="5141289" y="4630535"/>
            <a:ext cx="14101419" cy="2572760"/>
          </a:xfrm>
          <a:prstGeom prst="rect">
            <a:avLst/>
          </a:prstGeom>
        </p:spPr>
        <p:txBody>
          <a:bodyPr lIns="0" tIns="0" rIns="0" bIns="0">
            <a:noAutofit/>
          </a:bodyPr>
          <a:lstStyle/>
          <a:p>
            <a:pPr algn="ctr">
              <a:lnSpc>
                <a:spcPts val="7040"/>
              </a:lnSpc>
            </a:pPr>
            <a:r>
              <a:rPr lang="zh-CN" altLang="en-US" sz="6400" b="0" i="0" u="none" spc="640" dirty="0">
                <a:solidFill>
                  <a:srgbClr val="FFFFFF">
                    <a:alpha val="100000"/>
                  </a:srgbClr>
                </a:solidFill>
                <a:latin typeface="Alibaba PuHuiTi Regular" charset="-122"/>
                <a:ea typeface="Alibaba PuHuiTi Regular" charset="-122"/>
                <a:cs typeface="Alibaba PuHuiTi Regular" charset="-122"/>
              </a:rPr>
              <a:t>Specification of the Database 
</a:t>
            </a:r>
            <a:endParaRPr kumimoji="1" lang="zh-CN" altLang="en-US" sz="2000" dirty="0">
              <a:solidFill>
                <a:srgbClr val="000000"/>
              </a:solidFill>
            </a:endParaRPr>
          </a:p>
          <a:p>
            <a:pPr algn="ctr">
              <a:lnSpc>
                <a:spcPts val="7040"/>
              </a:lnSpc>
            </a:pPr>
            <a:r>
              <a:rPr lang="zh-CN" altLang="en-US" sz="6400" b="0" i="0" u="none" spc="640" dirty="0">
                <a:solidFill>
                  <a:srgbClr val="FFFFFF">
                    <a:alpha val="100000"/>
                  </a:srgbClr>
                </a:solidFill>
                <a:latin typeface="Alibaba PuHuiTi Regular" charset="-122"/>
                <a:ea typeface="Alibaba PuHuiTi Regular" charset="-122"/>
                <a:cs typeface="Alibaba PuHuiTi Regular" charset="-122"/>
              </a:rPr>
              <a:t>Application
</a:t>
            </a:r>
            <a:endParaRPr kumimoji="1" lang="zh-CN" altLang="en-US" sz="2000" dirty="0">
              <a:solidFill>
                <a:srgbClr val="000000"/>
              </a:solidFill>
            </a:endParaRPr>
          </a:p>
          <a:p>
            <a:pPr algn="ctr">
              <a:lnSpc>
                <a:spcPts val="7040"/>
              </a:lnSpc>
            </a:pPr>
            <a:r>
              <a:rPr lang="zh-CN" altLang="en-US" sz="6400" b="0" i="0" u="none" spc="640" dirty="0">
                <a:solidFill>
                  <a:srgbClr val="FFFFFF">
                    <a:alpha val="100000"/>
                  </a:srgbClr>
                </a:solidFill>
                <a:latin typeface="Alibaba PuHuiTi Regular" charset="-122"/>
                <a:ea typeface="Alibaba PuHuiTi Regular" charset="-122"/>
                <a:cs typeface="Alibaba PuHuiTi Regular" charset="-122"/>
              </a:rPr>
              <a:t>​</a:t>
            </a:r>
            <a:endParaRPr kumimoji="1" lang="zh-CN" altLang="en-US" sz="2000" dirty="0">
              <a:solidFill>
                <a:srgbClr val="000000"/>
              </a:solidFill>
            </a:endParaRPr>
          </a:p>
        </p:txBody>
      </p:sp>
      <p:sp>
        <p:nvSpPr>
          <p:cNvPr id="3193" name="文本"/>
          <p:cNvSpPr>
            <a:spLocks noGrp="1"/>
          </p:cNvSpPr>
          <p:nvPr>
            <p:ph type="ctrTitle"/>
          </p:nvPr>
        </p:nvSpPr>
        <p:spPr>
          <a:xfrm>
            <a:off x="5862626" y="7668679"/>
            <a:ext cx="12658746" cy="862086"/>
          </a:xfrm>
          <a:prstGeom prst="rect">
            <a:avLst/>
          </a:prstGeom>
        </p:spPr>
        <p:txBody>
          <a:bodyPr lIns="0" tIns="0" rIns="0" bIns="0">
            <a:noAutofit/>
          </a:bodyPr>
          <a:lstStyle/>
          <a:p>
            <a:pPr algn="ctr">
              <a:lnSpc>
                <a:spcPts val="3520"/>
              </a:lnSpc>
            </a:pPr>
            <a:r>
              <a:rPr lang="zh-CN" altLang="en-US" sz="3200" b="0" i="0" u="none" spc="960" dirty="0">
                <a:solidFill>
                  <a:srgbClr val="D8D8D8">
                    <a:alpha val="100000"/>
                  </a:srgbClr>
                </a:solidFill>
                <a:latin typeface="Maven Pro Bold" charset="-122"/>
                <a:ea typeface="Maven Pro Bold" charset="-122"/>
                <a:cs typeface="Maven Pro Bold" charset="-122"/>
              </a:rPr>
              <a:t>The defense slides by Mou Yangchen 
</a:t>
            </a:r>
            <a:endParaRPr kumimoji="1" lang="zh-CN" altLang="en-US" sz="2000" dirty="0">
              <a:solidFill>
                <a:srgbClr val="000000"/>
              </a:solidFill>
            </a:endParaRPr>
          </a:p>
          <a:p>
            <a:pPr algn="ctr">
              <a:lnSpc>
                <a:spcPts val="3520"/>
              </a:lnSpc>
            </a:pPr>
            <a:r>
              <a:rPr lang="zh-CN" altLang="en-US" sz="3200" b="0" i="0" u="none" spc="960" dirty="0">
                <a:solidFill>
                  <a:srgbClr val="D8D8D8">
                    <a:alpha val="100000"/>
                  </a:srgbClr>
                </a:solidFill>
                <a:latin typeface="Maven Pro Bold" charset="-122"/>
                <a:ea typeface="Maven Pro Bold" charset="-122"/>
                <a:cs typeface="Maven Pro Bold" charset="-122"/>
              </a:rPr>
              <a:t>​</a:t>
            </a:r>
            <a:endParaRPr kumimoji="1" lang="zh-CN" altLang="en-US" sz="2000" dirty="0">
              <a:solidFill>
                <a:srgbClr val="000000"/>
              </a:solidFill>
            </a:endParaRPr>
          </a:p>
        </p:txBody>
      </p:sp>
      <p:pic>
        <p:nvPicPr>
          <p:cNvPr id="4806" name="Picture" descr="Picture"/>
          <p:cNvPicPr>
            <a:picLocks noChangeAspect="1"/>
          </p:cNvPicPr>
          <p:nvPr/>
        </p:nvPicPr>
        <p:blipFill>
          <a:blip r:embed="rId4" cstate="print">
            <a:alphaModFix/>
          </a:blip>
          <a:stretch>
            <a:fillRect/>
          </a:stretch>
        </p:blipFill>
        <p:spPr>
          <a:xfrm rot="18900000">
            <a:off x="6479834" y="2495183"/>
            <a:ext cx="28287" cy="2237511"/>
          </a:xfrm>
          <a:prstGeom prst="rect">
            <a:avLst/>
          </a:prstGeom>
        </p:spPr>
      </p:pic>
      <p:pic>
        <p:nvPicPr>
          <p:cNvPr id="5279" name="Picture" descr="Picture"/>
          <p:cNvPicPr>
            <a:picLocks noChangeAspect="1"/>
          </p:cNvPicPr>
          <p:nvPr/>
        </p:nvPicPr>
        <p:blipFill>
          <a:blip r:embed="rId4" cstate="print">
            <a:alphaModFix/>
          </a:blip>
          <a:stretch>
            <a:fillRect/>
          </a:stretch>
        </p:blipFill>
        <p:spPr>
          <a:xfrm rot="18900000">
            <a:off x="17851491" y="8124436"/>
            <a:ext cx="28287" cy="2237511"/>
          </a:xfrm>
          <a:prstGeom prst="rect">
            <a:avLst/>
          </a:prstGeom>
        </p:spPr>
      </p:pic>
      <p:pic>
        <p:nvPicPr>
          <p:cNvPr id="5753" name="Picture" descr="Picture"/>
          <p:cNvPicPr>
            <a:picLocks noChangeAspect="1"/>
          </p:cNvPicPr>
          <p:nvPr/>
        </p:nvPicPr>
        <p:blipFill>
          <a:blip r:embed="rId5" cstate="print">
            <a:alphaModFix/>
          </a:blip>
          <a:stretch>
            <a:fillRect/>
          </a:stretch>
        </p:blipFill>
        <p:spPr>
          <a:xfrm rot="52">
            <a:off x="9617834" y="2699708"/>
            <a:ext cx="56575" cy="1609749"/>
          </a:xfrm>
          <a:prstGeom prst="rect">
            <a:avLst/>
          </a:prstGeom>
        </p:spPr>
      </p:pic>
      <p:pic>
        <p:nvPicPr>
          <p:cNvPr id="6220" name="Picture" descr="Picture"/>
          <p:cNvPicPr>
            <a:picLocks noChangeAspect="1"/>
          </p:cNvPicPr>
          <p:nvPr/>
        </p:nvPicPr>
        <p:blipFill>
          <a:blip r:embed="rId6" cstate="print">
            <a:alphaModFix/>
          </a:blip>
          <a:stretch>
            <a:fillRect/>
          </a:stretch>
        </p:blipFill>
        <p:spPr>
          <a:xfrm rot="52">
            <a:off x="14737911" y="2699708"/>
            <a:ext cx="56575" cy="1553182"/>
          </a:xfrm>
          <a:prstGeom prst="rect">
            <a:avLst/>
          </a:prstGeom>
        </p:spPr>
      </p:pic>
      <p:pic>
        <p:nvPicPr>
          <p:cNvPr id="6688" name="Picture" descr="Picture"/>
          <p:cNvPicPr>
            <a:picLocks noChangeAspect="1"/>
          </p:cNvPicPr>
          <p:nvPr/>
        </p:nvPicPr>
        <p:blipFill>
          <a:blip r:embed="rId7" cstate="print">
            <a:alphaModFix/>
          </a:blip>
          <a:stretch>
            <a:fillRect/>
          </a:stretch>
        </p:blipFill>
        <p:spPr>
          <a:xfrm rot="16200000">
            <a:off x="12177966" y="111271"/>
            <a:ext cx="56575" cy="5176871"/>
          </a:xfrm>
          <a:prstGeom prst="rect">
            <a:avLst/>
          </a:prstGeom>
        </p:spPr>
      </p:pic>
      <p:pic>
        <p:nvPicPr>
          <p:cNvPr id="7161" name="Picture" descr="Picture"/>
          <p:cNvPicPr>
            <a:picLocks noChangeAspect="1"/>
          </p:cNvPicPr>
          <p:nvPr/>
        </p:nvPicPr>
        <p:blipFill>
          <a:blip r:embed="rId8" cstate="print">
            <a:alphaModFix/>
          </a:blip>
          <a:stretch>
            <a:fillRect/>
          </a:stretch>
        </p:blipFill>
        <p:spPr>
          <a:xfrm rot="52">
            <a:off x="9617834" y="8696700"/>
            <a:ext cx="56575" cy="1498814"/>
          </a:xfrm>
          <a:prstGeom prst="rect">
            <a:avLst/>
          </a:prstGeom>
        </p:spPr>
      </p:pic>
      <p:pic>
        <p:nvPicPr>
          <p:cNvPr id="7628" name="Picture" descr="Picture"/>
          <p:cNvPicPr>
            <a:picLocks noChangeAspect="1"/>
          </p:cNvPicPr>
          <p:nvPr/>
        </p:nvPicPr>
        <p:blipFill>
          <a:blip r:embed="rId8" cstate="print">
            <a:alphaModFix/>
          </a:blip>
          <a:stretch>
            <a:fillRect/>
          </a:stretch>
        </p:blipFill>
        <p:spPr>
          <a:xfrm rot="52">
            <a:off x="14737910" y="8696700"/>
            <a:ext cx="56575" cy="1498378"/>
          </a:xfrm>
          <a:prstGeom prst="rect">
            <a:avLst/>
          </a:prstGeom>
        </p:spPr>
      </p:pic>
      <p:pic>
        <p:nvPicPr>
          <p:cNvPr id="8097" name="Picture" descr="Picture"/>
          <p:cNvPicPr>
            <a:picLocks noChangeAspect="1"/>
          </p:cNvPicPr>
          <p:nvPr/>
        </p:nvPicPr>
        <p:blipFill>
          <a:blip r:embed="rId7" cstate="print">
            <a:alphaModFix/>
          </a:blip>
          <a:stretch>
            <a:fillRect/>
          </a:stretch>
        </p:blipFill>
        <p:spPr>
          <a:xfrm rot="16200000">
            <a:off x="12177966" y="7607512"/>
            <a:ext cx="56575" cy="51768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7818" b="7818"/>
          <a:stretch/>
        </p:blipFill>
        <p:spPr>
          <a:xfrm>
            <a:off x="1" y="-1"/>
            <a:ext cx="24383999" cy="13691839"/>
          </a:xfrm>
          <a:prstGeom prst="rect">
            <a:avLst/>
          </a:prstGeom>
        </p:spPr>
      </p:pic>
      <p:sp>
        <p:nvSpPr>
          <p:cNvPr id="3" name="矩形 2">
            <a:extLst>
              <a:ext uri="{FF2B5EF4-FFF2-40B4-BE49-F238E27FC236}">
                <a16:creationId xmlns:a16="http://schemas.microsoft.com/office/drawing/2014/main" id="{5A8B6A04-2D84-4B70-BCAC-D359A16A8B75}"/>
              </a:ext>
            </a:extLst>
          </p:cNvPr>
          <p:cNvSpPr/>
          <p:nvPr/>
        </p:nvSpPr>
        <p:spPr>
          <a:xfrm>
            <a:off x="12403791" y="12081"/>
            <a:ext cx="11980209" cy="13716000"/>
          </a:xfrm>
          <a:prstGeom prst="rect">
            <a:avLst/>
          </a:prstGeom>
          <a:solidFill>
            <a:srgbClr val="1D1B11">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4" name="Picture" descr="Picture"/>
          <p:cNvPicPr>
            <a:picLocks noChangeAspect="1"/>
          </p:cNvPicPr>
          <p:nvPr/>
        </p:nvPicPr>
        <p:blipFill>
          <a:blip r:embed="rId3" cstate="print">
            <a:alphaModFix amt="90000"/>
          </a:blip>
          <a:stretch>
            <a:fillRect/>
          </a:stretch>
        </p:blipFill>
        <p:spPr>
          <a:xfrm>
            <a:off x="1" y="0"/>
            <a:ext cx="12403790" cy="13740163"/>
          </a:xfrm>
          <a:prstGeom prst="rect">
            <a:avLst/>
          </a:prstGeom>
          <a:solidFill>
            <a:schemeClr val="bg2">
              <a:lumMod val="10000"/>
              <a:alpha val="4000"/>
            </a:schemeClr>
          </a:solidFill>
        </p:spPr>
      </p:pic>
      <p:sp>
        <p:nvSpPr>
          <p:cNvPr id="1395" name="文本"/>
          <p:cNvSpPr>
            <a:spLocks noGrp="1"/>
          </p:cNvSpPr>
          <p:nvPr>
            <p:ph type="ctrTitle"/>
          </p:nvPr>
        </p:nvSpPr>
        <p:spPr>
          <a:xfrm>
            <a:off x="2412952" y="1195032"/>
            <a:ext cx="3726539" cy="531217"/>
          </a:xfrm>
          <a:prstGeom prst="rect">
            <a:avLst/>
          </a:prstGeom>
        </p:spPr>
        <p:txBody>
          <a:bodyPr lIns="0" tIns="0" rIns="0" bIns="0">
            <a:noAutofit/>
          </a:bodyPr>
          <a:lstStyle/>
          <a:p>
            <a:pPr algn="l">
              <a:lnSpc>
                <a:spcPts val="4730"/>
              </a:lnSpc>
            </a:pPr>
            <a:r>
              <a:rPr lang="en-US" altLang="zh-CN" sz="4300" b="0" i="0" u="none" dirty="0">
                <a:solidFill>
                  <a:srgbClr val="BDA384">
                    <a:alpha val="100000"/>
                  </a:srgbClr>
                </a:solidFill>
                <a:latin typeface="Noto Sans S Chinese Bold" charset="-122"/>
                <a:ea typeface="Noto Sans S Chinese Bold" charset="-122"/>
                <a:cs typeface="Noto Sans S Chinese Bold" charset="-122"/>
              </a:rPr>
              <a:t>Download  </a:t>
            </a:r>
            <a:r>
              <a:rPr lang="en-US" altLang="zh-CN" sz="4300" b="0" i="0" u="none"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31" name="文本"/>
          <p:cNvSpPr>
            <a:spLocks noGrp="1"/>
          </p:cNvSpPr>
          <p:nvPr>
            <p:ph type="ctrTitle"/>
          </p:nvPr>
        </p:nvSpPr>
        <p:spPr>
          <a:xfrm>
            <a:off x="2405015" y="1937938"/>
            <a:ext cx="6211447" cy="373618"/>
          </a:xfrm>
          <a:prstGeom prst="rect">
            <a:avLst/>
          </a:prstGeom>
        </p:spPr>
        <p:txBody>
          <a:bodyPr lIns="0" tIns="0" rIns="0" bIns="0">
            <a:noAutofit/>
          </a:bodyPr>
          <a:lstStyle/>
          <a:p>
            <a:pPr algn="l">
              <a:lnSpc>
                <a:spcPts val="2876"/>
              </a:lnSpc>
            </a:pPr>
            <a:r>
              <a:rPr kumimoji="1" lang="en-US" altLang="zh-CN" sz="2614" spc="300" dirty="0">
                <a:solidFill>
                  <a:srgbClr val="D8D8D8">
                    <a:alpha val="100000"/>
                  </a:srgbClr>
                </a:solidFill>
                <a:ea typeface="Maven Pro Bold" charset="-122"/>
              </a:rPr>
              <a:t>Download the file to local memory</a:t>
            </a:r>
            <a:endParaRPr kumimoji="1" lang="zh-CN" altLang="en-US" sz="2000" spc="300" dirty="0">
              <a:solidFill>
                <a:srgbClr val="000000"/>
              </a:solidFill>
            </a:endParaRPr>
          </a:p>
        </p:txBody>
      </p:sp>
      <p:pic>
        <p:nvPicPr>
          <p:cNvPr id="920" name="Picture" descr="Picture"/>
          <p:cNvPicPr>
            <a:picLocks noChangeAspect="1"/>
          </p:cNvPicPr>
          <p:nvPr/>
        </p:nvPicPr>
        <p:blipFill>
          <a:blip r:embed="rId4" cstate="print">
            <a:alphaModFix/>
          </a:blip>
          <a:stretch>
            <a:fillRect/>
          </a:stretch>
        </p:blipFill>
        <p:spPr>
          <a:xfrm rot="16200000">
            <a:off x="11965993" y="-7050075"/>
            <a:ext cx="28287" cy="19150243"/>
          </a:xfrm>
          <a:prstGeom prst="rect">
            <a:avLst/>
          </a:prstGeom>
        </p:spPr>
      </p:pic>
      <p:sp>
        <p:nvSpPr>
          <p:cNvPr id="22" name="文本">
            <a:extLst>
              <a:ext uri="{FF2B5EF4-FFF2-40B4-BE49-F238E27FC236}">
                <a16:creationId xmlns:a16="http://schemas.microsoft.com/office/drawing/2014/main" id="{62F7E8D9-849D-4E1D-9C69-7291E17389C1}"/>
              </a:ext>
            </a:extLst>
          </p:cNvPr>
          <p:cNvSpPr txBox="1">
            <a:spLocks/>
          </p:cNvSpPr>
          <p:nvPr/>
        </p:nvSpPr>
        <p:spPr>
          <a:xfrm>
            <a:off x="17828719" y="1347432"/>
            <a:ext cx="3726539" cy="53121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4730"/>
              </a:lnSpc>
            </a:pPr>
            <a:r>
              <a:rPr lang="en-US" altLang="zh-CN" sz="4300" dirty="0">
                <a:solidFill>
                  <a:srgbClr val="BDA384">
                    <a:alpha val="100000"/>
                  </a:srgbClr>
                </a:solidFill>
                <a:ea typeface="Noto Sans S Chinese Bold" charset="-122"/>
              </a:rPr>
              <a:t>Delete </a:t>
            </a:r>
            <a:endParaRPr lang="zh-CN" altLang="en-US" sz="4300" dirty="0">
              <a:solidFill>
                <a:srgbClr val="BDA384">
                  <a:alpha val="100000"/>
                </a:srgbClr>
              </a:solidFill>
              <a:ea typeface="Noto Sans S Chinese Bold" charset="-122"/>
            </a:endParaRPr>
          </a:p>
        </p:txBody>
      </p:sp>
      <p:sp>
        <p:nvSpPr>
          <p:cNvPr id="24" name="文本">
            <a:extLst>
              <a:ext uri="{FF2B5EF4-FFF2-40B4-BE49-F238E27FC236}">
                <a16:creationId xmlns:a16="http://schemas.microsoft.com/office/drawing/2014/main" id="{B5E94A97-66B8-407F-A656-8B516D9A83E0}"/>
              </a:ext>
            </a:extLst>
          </p:cNvPr>
          <p:cNvSpPr txBox="1">
            <a:spLocks/>
          </p:cNvSpPr>
          <p:nvPr/>
        </p:nvSpPr>
        <p:spPr>
          <a:xfrm>
            <a:off x="13582650" y="1878649"/>
            <a:ext cx="8002303" cy="41863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2876"/>
              </a:lnSpc>
            </a:pPr>
            <a:r>
              <a:rPr kumimoji="1" lang="en-US" altLang="zh-CN" sz="2614" spc="300" dirty="0">
                <a:solidFill>
                  <a:srgbClr val="D8D8D8">
                    <a:alpha val="100000"/>
                  </a:srgbClr>
                </a:solidFill>
                <a:ea typeface="Maven Pro Bold" charset="-122"/>
              </a:rPr>
              <a:t>Delete the file from the database</a:t>
            </a:r>
            <a:endParaRPr kumimoji="1" lang="zh-CN" altLang="en-US" sz="2000" spc="300" dirty="0">
              <a:solidFill>
                <a:srgbClr val="000000"/>
              </a:solidFill>
            </a:endParaRPr>
          </a:p>
        </p:txBody>
      </p:sp>
      <p:sp>
        <p:nvSpPr>
          <p:cNvPr id="15" name="文本框 14">
            <a:extLst>
              <a:ext uri="{FF2B5EF4-FFF2-40B4-BE49-F238E27FC236}">
                <a16:creationId xmlns:a16="http://schemas.microsoft.com/office/drawing/2014/main" id="{B0696569-5A96-44E2-B64F-7A94EE7FD516}"/>
              </a:ext>
            </a:extLst>
          </p:cNvPr>
          <p:cNvSpPr txBox="1"/>
          <p:nvPr/>
        </p:nvSpPr>
        <p:spPr>
          <a:xfrm>
            <a:off x="1300069" y="8484804"/>
            <a:ext cx="10070817" cy="3108543"/>
          </a:xfrm>
          <a:prstGeom prst="rect">
            <a:avLst/>
          </a:prstGeom>
          <a:noFill/>
        </p:spPr>
        <p:txBody>
          <a:bodyPr wrap="square" rtlCol="0">
            <a:spAutoFit/>
          </a:bodyPr>
          <a:lstStyle/>
          <a:p>
            <a:r>
              <a:rPr lang="en-US" altLang="zh-CN" sz="2800" dirty="0">
                <a:solidFill>
                  <a:schemeClr val="bg1"/>
                </a:solidFill>
              </a:rPr>
              <a:t>The user should enter the  md5 code into the text-field. If the user click the file path button , a file-chooser will be open for the checked file, and the detected charset will be shown.  </a:t>
            </a:r>
          </a:p>
          <a:p>
            <a:endParaRPr lang="en-US" altLang="zh-CN" sz="2800" dirty="0">
              <a:solidFill>
                <a:schemeClr val="bg1"/>
              </a:solidFill>
            </a:endParaRPr>
          </a:p>
          <a:p>
            <a:r>
              <a:rPr lang="en-US" altLang="zh-CN" sz="2800" dirty="0">
                <a:solidFill>
                  <a:schemeClr val="bg1"/>
                </a:solidFill>
              </a:rPr>
              <a:t>The client will show the warning dialog if the md5 code doesn’t match with the md5 form or the file-chooser was unexpectedly shut down. It may also the result of “No such file in the database”.</a:t>
            </a:r>
            <a:endParaRPr lang="zh-CN" altLang="en-US" sz="2800" dirty="0">
              <a:solidFill>
                <a:schemeClr val="bg1"/>
              </a:solidFill>
            </a:endParaRPr>
          </a:p>
        </p:txBody>
      </p:sp>
      <p:pic>
        <p:nvPicPr>
          <p:cNvPr id="7" name="图片 6">
            <a:extLst>
              <a:ext uri="{FF2B5EF4-FFF2-40B4-BE49-F238E27FC236}">
                <a16:creationId xmlns:a16="http://schemas.microsoft.com/office/drawing/2014/main" id="{79562A64-4553-4279-97A1-9D7149F2EC22}"/>
              </a:ext>
            </a:extLst>
          </p:cNvPr>
          <p:cNvPicPr>
            <a:picLocks noChangeAspect="1"/>
          </p:cNvPicPr>
          <p:nvPr/>
        </p:nvPicPr>
        <p:blipFill rotWithShape="1">
          <a:blip r:embed="rId5">
            <a:extLst>
              <a:ext uri="{28A0092B-C50C-407E-A947-70E740481C1C}">
                <a14:useLocalDpi xmlns:a14="http://schemas.microsoft.com/office/drawing/2010/main" val="0"/>
              </a:ext>
            </a:extLst>
          </a:blip>
          <a:srcRect l="34423" t="21736" r="34685" b="47448"/>
          <a:stretch/>
        </p:blipFill>
        <p:spPr>
          <a:xfrm>
            <a:off x="1903646" y="3276745"/>
            <a:ext cx="8471690" cy="4753551"/>
          </a:xfrm>
          <a:prstGeom prst="rect">
            <a:avLst/>
          </a:prstGeom>
        </p:spPr>
      </p:pic>
      <p:sp>
        <p:nvSpPr>
          <p:cNvPr id="18" name="文本框 17">
            <a:extLst>
              <a:ext uri="{FF2B5EF4-FFF2-40B4-BE49-F238E27FC236}">
                <a16:creationId xmlns:a16="http://schemas.microsoft.com/office/drawing/2014/main" id="{353B6BC9-3530-497D-B513-719B31F1CE88}"/>
              </a:ext>
            </a:extLst>
          </p:cNvPr>
          <p:cNvSpPr txBox="1"/>
          <p:nvPr/>
        </p:nvSpPr>
        <p:spPr>
          <a:xfrm>
            <a:off x="13632682" y="8525744"/>
            <a:ext cx="10070817" cy="3970318"/>
          </a:xfrm>
          <a:prstGeom prst="rect">
            <a:avLst/>
          </a:prstGeom>
          <a:noFill/>
        </p:spPr>
        <p:txBody>
          <a:bodyPr wrap="square" rtlCol="0">
            <a:spAutoFit/>
          </a:bodyPr>
          <a:lstStyle/>
          <a:p>
            <a:r>
              <a:rPr lang="en-US" altLang="zh-CN" sz="2800" dirty="0">
                <a:solidFill>
                  <a:schemeClr val="bg1"/>
                </a:solidFill>
              </a:rPr>
              <a:t>The user could either enter the  md5 code or the context of the file directly into the text-field. If the user click the file path button , a file-chooser will be open for the checked file, and the detected charset will be shown.  The user could also click the “delete all the files”</a:t>
            </a:r>
          </a:p>
          <a:p>
            <a:endParaRPr lang="en-US" altLang="zh-CN" sz="2800" dirty="0">
              <a:solidFill>
                <a:schemeClr val="bg1"/>
              </a:solidFill>
            </a:endParaRPr>
          </a:p>
          <a:p>
            <a:r>
              <a:rPr lang="en-US" altLang="zh-CN" sz="2800" dirty="0">
                <a:solidFill>
                  <a:schemeClr val="bg1"/>
                </a:solidFill>
              </a:rPr>
              <a:t>The client will show the warning dialog if the md5 code doesn’t match with the md5 form or the file-chooser was unexpectedly shut down. It may also the result of “No such file in the database”.</a:t>
            </a:r>
            <a:endParaRPr lang="zh-CN" altLang="en-US" sz="2800" dirty="0">
              <a:solidFill>
                <a:schemeClr val="bg1"/>
              </a:solidFill>
            </a:endParaRPr>
          </a:p>
        </p:txBody>
      </p:sp>
      <p:pic>
        <p:nvPicPr>
          <p:cNvPr id="10" name="图片 9">
            <a:extLst>
              <a:ext uri="{FF2B5EF4-FFF2-40B4-BE49-F238E27FC236}">
                <a16:creationId xmlns:a16="http://schemas.microsoft.com/office/drawing/2014/main" id="{83305C64-AD17-46CA-8418-DDCE717EA29C}"/>
              </a:ext>
            </a:extLst>
          </p:cNvPr>
          <p:cNvPicPr>
            <a:picLocks noChangeAspect="1"/>
          </p:cNvPicPr>
          <p:nvPr/>
        </p:nvPicPr>
        <p:blipFill rotWithShape="1">
          <a:blip r:embed="rId6">
            <a:extLst>
              <a:ext uri="{28A0092B-C50C-407E-A947-70E740481C1C}">
                <a14:useLocalDpi xmlns:a14="http://schemas.microsoft.com/office/drawing/2010/main" val="0"/>
              </a:ext>
            </a:extLst>
          </a:blip>
          <a:srcRect l="34583" t="21757" r="34583" b="47185"/>
          <a:stretch/>
        </p:blipFill>
        <p:spPr>
          <a:xfrm>
            <a:off x="14152847" y="3224227"/>
            <a:ext cx="8617718" cy="4882880"/>
          </a:xfrm>
          <a:prstGeom prst="rect">
            <a:avLst/>
          </a:prstGeom>
        </p:spPr>
      </p:pic>
    </p:spTree>
    <p:extLst>
      <p:ext uri="{BB962C8B-B14F-4D97-AF65-F5344CB8AC3E}">
        <p14:creationId xmlns:p14="http://schemas.microsoft.com/office/powerpoint/2010/main" val="17475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12497" b="12497"/>
          <a:stretch/>
        </p:blipFill>
        <p:spPr>
          <a:xfrm>
            <a:off x="290" y="24163"/>
            <a:ext cx="24383999" cy="13716000"/>
          </a:xfrm>
          <a:prstGeom prst="rect">
            <a:avLst/>
          </a:prstGeom>
        </p:spPr>
      </p:pic>
      <p:pic>
        <p:nvPicPr>
          <p:cNvPr id="15" name="Picture" descr="Picture">
            <a:extLst>
              <a:ext uri="{FF2B5EF4-FFF2-40B4-BE49-F238E27FC236}">
                <a16:creationId xmlns:a16="http://schemas.microsoft.com/office/drawing/2014/main" id="{17BB441D-A7DF-4CD6-8916-DD32E1F0841F}"/>
              </a:ext>
            </a:extLst>
          </p:cNvPr>
          <p:cNvPicPr>
            <a:picLocks noChangeAspect="1"/>
          </p:cNvPicPr>
          <p:nvPr/>
        </p:nvPicPr>
        <p:blipFill>
          <a:blip r:embed="rId3" cstate="print">
            <a:alphaModFix amt="80000"/>
          </a:blip>
          <a:stretch>
            <a:fillRect/>
          </a:stretch>
        </p:blipFill>
        <p:spPr>
          <a:xfrm>
            <a:off x="0" y="0"/>
            <a:ext cx="24384289" cy="13740163"/>
          </a:xfrm>
          <a:prstGeom prst="rect">
            <a:avLst/>
          </a:prstGeom>
        </p:spPr>
      </p:pic>
      <p:pic>
        <p:nvPicPr>
          <p:cNvPr id="920" name="Picture" descr="Picture"/>
          <p:cNvPicPr>
            <a:picLocks noChangeAspect="1"/>
          </p:cNvPicPr>
          <p:nvPr/>
        </p:nvPicPr>
        <p:blipFill>
          <a:blip r:embed="rId4" cstate="print">
            <a:alphaModFix/>
          </a:blip>
          <a:stretch>
            <a:fillRect/>
          </a:stretch>
        </p:blipFill>
        <p:spPr>
          <a:xfrm rot="3419999">
            <a:off x="-1507239" y="4014573"/>
            <a:ext cx="9414051" cy="12230247"/>
          </a:xfrm>
          <a:prstGeom prst="rect">
            <a:avLst/>
          </a:prstGeom>
        </p:spPr>
      </p:pic>
      <p:pic>
        <p:nvPicPr>
          <p:cNvPr id="1395" name="Picture" descr="Picture"/>
          <p:cNvPicPr>
            <a:picLocks noChangeAspect="1"/>
          </p:cNvPicPr>
          <p:nvPr/>
        </p:nvPicPr>
        <p:blipFill>
          <a:blip r:embed="rId5" cstate="print">
            <a:alphaModFix/>
          </a:blip>
          <a:stretch>
            <a:fillRect/>
          </a:stretch>
        </p:blipFill>
        <p:spPr>
          <a:xfrm>
            <a:off x="6050506" y="5024951"/>
            <a:ext cx="2117799" cy="2117799"/>
          </a:xfrm>
          <a:prstGeom prst="rect">
            <a:avLst/>
          </a:prstGeom>
        </p:spPr>
      </p:pic>
      <p:sp>
        <p:nvSpPr>
          <p:cNvPr id="1863" name="文本"/>
          <p:cNvSpPr>
            <a:spLocks noGrp="1"/>
          </p:cNvSpPr>
          <p:nvPr>
            <p:ph type="ctrTitle"/>
          </p:nvPr>
        </p:nvSpPr>
        <p:spPr>
          <a:xfrm>
            <a:off x="3199786" y="7626917"/>
            <a:ext cx="2419558" cy="1396999"/>
          </a:xfrm>
          <a:prstGeom prst="rect">
            <a:avLst/>
          </a:prstGeom>
        </p:spPr>
        <p:txBody>
          <a:bodyPr lIns="0" tIns="0" rIns="0" bIns="0">
            <a:noAutofit/>
          </a:bodyPr>
          <a:lstStyle/>
          <a:p>
            <a:pPr algn="ctr">
              <a:lnSpc>
                <a:spcPts val="11000"/>
              </a:lnSpc>
            </a:pPr>
            <a:r>
              <a:rPr lang="zh-CN" altLang="en-US" sz="10000" b="0" i="0" u="none" spc="2000" dirty="0">
                <a:solidFill>
                  <a:srgbClr val="BDA384"/>
                </a:solidFill>
                <a:latin typeface="Alibaba PuHuiTi Regular" charset="-122"/>
                <a:ea typeface="Alibaba PuHuiTi Regular" charset="-122"/>
                <a:cs typeface="Alibaba PuHuiTi Regular" charset="-122"/>
              </a:rPr>
              <a:t>0</a:t>
            </a:r>
            <a:r>
              <a:rPr lang="en-US" altLang="zh-CN" sz="10000" spc="2000" dirty="0">
                <a:solidFill>
                  <a:srgbClr val="BDA384"/>
                </a:solidFill>
                <a:latin typeface="Alibaba PuHuiTi Regular" charset="-122"/>
                <a:ea typeface="Alibaba PuHuiTi Regular" charset="-122"/>
                <a:cs typeface="Alibaba PuHuiTi Regular" charset="-122"/>
              </a:rPr>
              <a:t>3</a:t>
            </a:r>
            <a:endParaRPr kumimoji="1" lang="zh-CN" altLang="en-US" sz="2000" dirty="0">
              <a:solidFill>
                <a:srgbClr val="BDA384"/>
              </a:solidFill>
            </a:endParaRPr>
          </a:p>
        </p:txBody>
      </p:sp>
      <p:pic>
        <p:nvPicPr>
          <p:cNvPr id="2899" name="Picture" descr="Picture"/>
          <p:cNvPicPr>
            <a:picLocks noChangeAspect="1"/>
          </p:cNvPicPr>
          <p:nvPr/>
        </p:nvPicPr>
        <p:blipFill>
          <a:blip r:embed="rId6" cstate="print">
            <a:alphaModFix/>
          </a:blip>
          <a:stretch>
            <a:fillRect/>
          </a:stretch>
        </p:blipFill>
        <p:spPr>
          <a:xfrm rot="16200000">
            <a:off x="4282456" y="7006639"/>
            <a:ext cx="45683" cy="4891934"/>
          </a:xfrm>
          <a:prstGeom prst="rect">
            <a:avLst/>
          </a:prstGeom>
        </p:spPr>
      </p:pic>
      <p:sp>
        <p:nvSpPr>
          <p:cNvPr id="3372" name="文本"/>
          <p:cNvSpPr>
            <a:spLocks noGrp="1"/>
          </p:cNvSpPr>
          <p:nvPr>
            <p:ph type="ctrTitle"/>
          </p:nvPr>
        </p:nvSpPr>
        <p:spPr>
          <a:xfrm>
            <a:off x="1295400" y="9829342"/>
            <a:ext cx="6499613" cy="600710"/>
          </a:xfrm>
          <a:prstGeom prst="rect">
            <a:avLst/>
          </a:prstGeom>
        </p:spPr>
        <p:txBody>
          <a:bodyPr lIns="0" tIns="0" rIns="0" bIns="0">
            <a:noAutofit/>
          </a:bodyPr>
          <a:lstStyle/>
          <a:p>
            <a:pPr algn="l">
              <a:lnSpc>
                <a:spcPts val="4730"/>
              </a:lnSpc>
            </a:pPr>
            <a:r>
              <a:rPr lang="zh-CN" altLang="en-US" sz="4300" b="0" i="0" u="none" spc="430" dirty="0">
                <a:solidFill>
                  <a:srgbClr val="BDA384"/>
                </a:solidFill>
                <a:latin typeface="Alibaba Sans Bold" charset="-122"/>
                <a:ea typeface="Alibaba Sans Bold" charset="-122"/>
                <a:cs typeface="Alibaba Sans Bold" charset="-122"/>
              </a:rPr>
              <a:t>The </a:t>
            </a:r>
            <a:r>
              <a:rPr lang="en-US" altLang="zh-CN" sz="4300" b="0" i="0" u="none" spc="430" dirty="0">
                <a:solidFill>
                  <a:srgbClr val="BDA384"/>
                </a:solidFill>
                <a:latin typeface="Alibaba Sans Bold" charset="-122"/>
                <a:ea typeface="Alibaba Sans Bold" charset="-122"/>
                <a:cs typeface="Alibaba Sans Bold" charset="-122"/>
              </a:rPr>
              <a:t>Server System</a:t>
            </a:r>
            <a:endParaRPr kumimoji="1" lang="zh-CN" altLang="en-US" sz="2000" dirty="0">
              <a:solidFill>
                <a:srgbClr val="BDA384"/>
              </a:solidFill>
            </a:endParaRPr>
          </a:p>
        </p:txBody>
      </p:sp>
      <p:sp>
        <p:nvSpPr>
          <p:cNvPr id="4398" name="文本"/>
          <p:cNvSpPr>
            <a:spLocks noGrp="1"/>
          </p:cNvSpPr>
          <p:nvPr>
            <p:ph type="ctrTitle"/>
          </p:nvPr>
        </p:nvSpPr>
        <p:spPr>
          <a:xfrm>
            <a:off x="1709724" y="10805352"/>
            <a:ext cx="5399682" cy="725119"/>
          </a:xfrm>
          <a:prstGeom prst="rect">
            <a:avLst/>
          </a:prstGeom>
        </p:spPr>
        <p:txBody>
          <a:bodyPr lIns="0" tIns="0" rIns="0" bIns="0">
            <a:noAutofit/>
          </a:bodyPr>
          <a:lstStyle/>
          <a:p>
            <a:pPr algn="ctr">
              <a:lnSpc>
                <a:spcPts val="2854"/>
              </a:lnSpc>
            </a:pPr>
            <a:r>
              <a:rPr lang="en-US" altLang="zh-CN" sz="2595" b="0" i="0" u="none" spc="389" dirty="0">
                <a:solidFill>
                  <a:srgbClr val="D8D8D8">
                    <a:alpha val="100000"/>
                  </a:srgbClr>
                </a:solidFill>
                <a:latin typeface="Maven Pro Bold" charset="-122"/>
                <a:ea typeface="Maven Pro Bold" charset="-122"/>
                <a:cs typeface="Maven Pro Bold" charset="-122"/>
              </a:rPr>
              <a:t>A brief introduction to the Server</a:t>
            </a:r>
            <a:endParaRPr kumimoji="1" lang="zh-CN" altLang="en-US" sz="2000" dirty="0">
              <a:solidFill>
                <a:srgbClr val="000000"/>
              </a:solidFill>
            </a:endParaRPr>
          </a:p>
        </p:txBody>
      </p:sp>
      <p:pic>
        <p:nvPicPr>
          <p:cNvPr id="5437" name="Picture" descr="Picture"/>
          <p:cNvPicPr>
            <a:picLocks noChangeAspect="1"/>
          </p:cNvPicPr>
          <p:nvPr/>
        </p:nvPicPr>
        <p:blipFill>
          <a:blip r:embed="rId7" cstate="print">
            <a:alphaModFix/>
          </a:blip>
          <a:stretch>
            <a:fillRect/>
          </a:stretch>
        </p:blipFill>
        <p:spPr>
          <a:xfrm>
            <a:off x="6208578" y="5309701"/>
            <a:ext cx="1801655" cy="1548297"/>
          </a:xfrm>
          <a:prstGeom prst="rect">
            <a:avLst/>
          </a:prstGeom>
        </p:spPr>
      </p:pic>
      <p:sp>
        <p:nvSpPr>
          <p:cNvPr id="14" name="文本">
            <a:extLst>
              <a:ext uri="{FF2B5EF4-FFF2-40B4-BE49-F238E27FC236}">
                <a16:creationId xmlns:a16="http://schemas.microsoft.com/office/drawing/2014/main" id="{218A17A3-CB5F-4DF6-A9A8-5381AEFCBC77}"/>
              </a:ext>
            </a:extLst>
          </p:cNvPr>
          <p:cNvSpPr txBox="1">
            <a:spLocks/>
          </p:cNvSpPr>
          <p:nvPr/>
        </p:nvSpPr>
        <p:spPr>
          <a:xfrm>
            <a:off x="14534207" y="2309476"/>
            <a:ext cx="4548339"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en-US" altLang="zh-CN" sz="8000" dirty="0">
                <a:solidFill>
                  <a:srgbClr val="BDA384"/>
                </a:solidFill>
              </a:rPr>
              <a:t>The Server </a:t>
            </a:r>
            <a:endParaRPr kumimoji="1" lang="zh-CN" altLang="en-US" sz="8000" dirty="0">
              <a:solidFill>
                <a:srgbClr val="BDA384"/>
              </a:solidFill>
            </a:endParaRPr>
          </a:p>
        </p:txBody>
      </p:sp>
      <p:cxnSp>
        <p:nvCxnSpPr>
          <p:cNvPr id="6" name="直接连接符 5">
            <a:extLst>
              <a:ext uri="{FF2B5EF4-FFF2-40B4-BE49-F238E27FC236}">
                <a16:creationId xmlns:a16="http://schemas.microsoft.com/office/drawing/2014/main" id="{326D5883-D1CA-4F47-BA57-F742808E7700}"/>
              </a:ext>
            </a:extLst>
          </p:cNvPr>
          <p:cNvCxnSpPr/>
          <p:nvPr/>
        </p:nvCxnSpPr>
        <p:spPr>
          <a:xfrm>
            <a:off x="11954894" y="3830532"/>
            <a:ext cx="9650047"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pic>
        <p:nvPicPr>
          <p:cNvPr id="7" name="图片 6">
            <a:extLst>
              <a:ext uri="{FF2B5EF4-FFF2-40B4-BE49-F238E27FC236}">
                <a16:creationId xmlns:a16="http://schemas.microsoft.com/office/drawing/2014/main" id="{B2FC1F15-EF75-4139-83AE-FDFB4AAAD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28252" y="4014062"/>
            <a:ext cx="1727518" cy="2591277"/>
          </a:xfrm>
          <a:prstGeom prst="rect">
            <a:avLst/>
          </a:prstGeom>
        </p:spPr>
      </p:pic>
      <p:pic>
        <p:nvPicPr>
          <p:cNvPr id="9" name="图片 8">
            <a:extLst>
              <a:ext uri="{FF2B5EF4-FFF2-40B4-BE49-F238E27FC236}">
                <a16:creationId xmlns:a16="http://schemas.microsoft.com/office/drawing/2014/main" id="{57621F34-4C66-4CA7-B83C-CF217A3318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36071" y="5593880"/>
            <a:ext cx="3474314" cy="5211472"/>
          </a:xfrm>
          <a:prstGeom prst="rect">
            <a:avLst/>
          </a:prstGeom>
        </p:spPr>
      </p:pic>
      <p:pic>
        <p:nvPicPr>
          <p:cNvPr id="11" name="图片 10">
            <a:extLst>
              <a:ext uri="{FF2B5EF4-FFF2-40B4-BE49-F238E27FC236}">
                <a16:creationId xmlns:a16="http://schemas.microsoft.com/office/drawing/2014/main" id="{9972B997-BC5E-48B3-B0D8-A14143584B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49025" y="9400250"/>
            <a:ext cx="2474714" cy="3712071"/>
          </a:xfrm>
          <a:prstGeom prst="rect">
            <a:avLst/>
          </a:prstGeom>
        </p:spPr>
      </p:pic>
      <p:cxnSp>
        <p:nvCxnSpPr>
          <p:cNvPr id="13" name="直接箭头连接符 12">
            <a:extLst>
              <a:ext uri="{FF2B5EF4-FFF2-40B4-BE49-F238E27FC236}">
                <a16:creationId xmlns:a16="http://schemas.microsoft.com/office/drawing/2014/main" id="{7C0134F9-0D06-435B-A3D8-FF6B8AC2F334}"/>
              </a:ext>
            </a:extLst>
          </p:cNvPr>
          <p:cNvCxnSpPr/>
          <p:nvPr/>
        </p:nvCxnSpPr>
        <p:spPr>
          <a:xfrm>
            <a:off x="13492011" y="6083849"/>
            <a:ext cx="0" cy="798314"/>
          </a:xfrm>
          <a:prstGeom prst="straightConnector1">
            <a:avLst/>
          </a:prstGeom>
          <a:ln>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818E0C66-EEBD-462A-819E-01AEA498482B}"/>
              </a:ext>
            </a:extLst>
          </p:cNvPr>
          <p:cNvCxnSpPr/>
          <p:nvPr/>
        </p:nvCxnSpPr>
        <p:spPr>
          <a:xfrm>
            <a:off x="13496622" y="9331382"/>
            <a:ext cx="0" cy="798314"/>
          </a:xfrm>
          <a:prstGeom prst="straightConnector1">
            <a:avLst/>
          </a:prstGeom>
          <a:ln>
            <a:solidFill>
              <a:schemeClr val="bg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5" name="文本">
            <a:extLst>
              <a:ext uri="{FF2B5EF4-FFF2-40B4-BE49-F238E27FC236}">
                <a16:creationId xmlns:a16="http://schemas.microsoft.com/office/drawing/2014/main" id="{D306980E-288C-402D-A5AB-FE76BC68F00F}"/>
              </a:ext>
            </a:extLst>
          </p:cNvPr>
          <p:cNvSpPr txBox="1">
            <a:spLocks/>
          </p:cNvSpPr>
          <p:nvPr/>
        </p:nvSpPr>
        <p:spPr>
          <a:xfrm>
            <a:off x="14668037" y="4441940"/>
            <a:ext cx="4548339"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en-US" altLang="zh-CN" sz="4800" dirty="0">
                <a:solidFill>
                  <a:srgbClr val="BDA384"/>
                </a:solidFill>
              </a:rPr>
              <a:t>The Controller</a:t>
            </a:r>
          </a:p>
          <a:p>
            <a:pPr>
              <a:lnSpc>
                <a:spcPct val="100000"/>
              </a:lnSpc>
            </a:pPr>
            <a:r>
              <a:rPr kumimoji="1" lang="en-US" altLang="zh-CN" sz="4000" dirty="0" err="1">
                <a:solidFill>
                  <a:schemeClr val="bg1"/>
                </a:solidFill>
              </a:rPr>
              <a:t>Server.class</a:t>
            </a:r>
            <a:endParaRPr kumimoji="1" lang="zh-CN" altLang="en-US" sz="4000" dirty="0">
              <a:solidFill>
                <a:schemeClr val="bg1"/>
              </a:solidFill>
            </a:endParaRPr>
          </a:p>
        </p:txBody>
      </p:sp>
      <p:sp>
        <p:nvSpPr>
          <p:cNvPr id="26" name="文本">
            <a:extLst>
              <a:ext uri="{FF2B5EF4-FFF2-40B4-BE49-F238E27FC236}">
                <a16:creationId xmlns:a16="http://schemas.microsoft.com/office/drawing/2014/main" id="{81636F8A-490D-4B27-8EBA-5308AF5BFFC0}"/>
              </a:ext>
            </a:extLst>
          </p:cNvPr>
          <p:cNvSpPr txBox="1">
            <a:spLocks/>
          </p:cNvSpPr>
          <p:nvPr/>
        </p:nvSpPr>
        <p:spPr>
          <a:xfrm>
            <a:off x="14668037" y="7236851"/>
            <a:ext cx="4548339"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en-US" altLang="zh-CN" sz="4800" dirty="0">
                <a:solidFill>
                  <a:srgbClr val="BDA384"/>
                </a:solidFill>
              </a:rPr>
              <a:t>The Analyzer</a:t>
            </a:r>
          </a:p>
          <a:p>
            <a:pPr>
              <a:lnSpc>
                <a:spcPct val="100000"/>
              </a:lnSpc>
            </a:pPr>
            <a:r>
              <a:rPr kumimoji="1" lang="en-US" altLang="zh-CN" sz="4000" dirty="0" err="1">
                <a:solidFill>
                  <a:schemeClr val="bg1"/>
                </a:solidFill>
              </a:rPr>
              <a:t>TextService.class</a:t>
            </a:r>
            <a:endParaRPr kumimoji="1" lang="zh-CN" altLang="en-US" sz="4000" dirty="0">
              <a:solidFill>
                <a:schemeClr val="bg1"/>
              </a:solidFill>
            </a:endParaRPr>
          </a:p>
        </p:txBody>
      </p:sp>
      <p:sp>
        <p:nvSpPr>
          <p:cNvPr id="27" name="文本">
            <a:extLst>
              <a:ext uri="{FF2B5EF4-FFF2-40B4-BE49-F238E27FC236}">
                <a16:creationId xmlns:a16="http://schemas.microsoft.com/office/drawing/2014/main" id="{BE768457-B868-4C5A-BAA9-4C78F37BAE2F}"/>
              </a:ext>
            </a:extLst>
          </p:cNvPr>
          <p:cNvSpPr txBox="1">
            <a:spLocks/>
          </p:cNvSpPr>
          <p:nvPr/>
        </p:nvSpPr>
        <p:spPr>
          <a:xfrm>
            <a:off x="14867818" y="10430052"/>
            <a:ext cx="4548339"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en-US" altLang="zh-CN" sz="4800" dirty="0">
                <a:solidFill>
                  <a:srgbClr val="BDA384"/>
                </a:solidFill>
              </a:rPr>
              <a:t>The Storage</a:t>
            </a:r>
          </a:p>
          <a:p>
            <a:pPr>
              <a:lnSpc>
                <a:spcPct val="100000"/>
              </a:lnSpc>
            </a:pPr>
            <a:r>
              <a:rPr kumimoji="1" lang="en-US" altLang="zh-CN" sz="4000" dirty="0" err="1">
                <a:solidFill>
                  <a:schemeClr val="bg1"/>
                </a:solidFill>
              </a:rPr>
              <a:t>TextDao.class</a:t>
            </a:r>
            <a:endParaRPr kumimoji="1" lang="zh-CN" altLang="en-US" sz="4000" dirty="0">
              <a:solidFill>
                <a:schemeClr val="bg1"/>
              </a:solidFill>
            </a:endParaRPr>
          </a:p>
        </p:txBody>
      </p:sp>
    </p:spTree>
    <p:extLst>
      <p:ext uri="{BB962C8B-B14F-4D97-AF65-F5344CB8AC3E}">
        <p14:creationId xmlns:p14="http://schemas.microsoft.com/office/powerpoint/2010/main" val="372321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l="-2" t="7744" r="1" b="7744"/>
          <a:stretch/>
        </p:blipFill>
        <p:spPr>
          <a:xfrm>
            <a:off x="0" y="0"/>
            <a:ext cx="24384289" cy="13716000"/>
          </a:xfrm>
          <a:prstGeom prst="rect">
            <a:avLst/>
          </a:prstGeom>
        </p:spPr>
      </p:pic>
      <p:sp>
        <p:nvSpPr>
          <p:cNvPr id="3" name="矩形 2">
            <a:extLst>
              <a:ext uri="{FF2B5EF4-FFF2-40B4-BE49-F238E27FC236}">
                <a16:creationId xmlns:a16="http://schemas.microsoft.com/office/drawing/2014/main" id="{A92F2BCA-9470-4DFC-8059-EC4413AC3507}"/>
              </a:ext>
            </a:extLst>
          </p:cNvPr>
          <p:cNvSpPr/>
          <p:nvPr/>
        </p:nvSpPr>
        <p:spPr>
          <a:xfrm>
            <a:off x="-290" y="0"/>
            <a:ext cx="24384289"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0" name="Picture" descr="Picture"/>
          <p:cNvPicPr>
            <a:picLocks noChangeAspect="1"/>
          </p:cNvPicPr>
          <p:nvPr/>
        </p:nvPicPr>
        <p:blipFill>
          <a:blip r:embed="rId3" cstate="print">
            <a:alphaModFix/>
          </a:blip>
          <a:stretch>
            <a:fillRect/>
          </a:stretch>
        </p:blipFill>
        <p:spPr>
          <a:xfrm rot="16200000">
            <a:off x="11965993" y="-7050075"/>
            <a:ext cx="28287" cy="19150243"/>
          </a:xfrm>
          <a:prstGeom prst="rect">
            <a:avLst/>
          </a:prstGeom>
        </p:spPr>
      </p:pic>
      <p:grpSp>
        <p:nvGrpSpPr>
          <p:cNvPr id="4" name="组合 3">
            <a:extLst>
              <a:ext uri="{FF2B5EF4-FFF2-40B4-BE49-F238E27FC236}">
                <a16:creationId xmlns:a16="http://schemas.microsoft.com/office/drawing/2014/main" id="{F2D75FE1-C5BF-4392-9C37-F0A832710394}"/>
              </a:ext>
            </a:extLst>
          </p:cNvPr>
          <p:cNvGrpSpPr/>
          <p:nvPr/>
        </p:nvGrpSpPr>
        <p:grpSpPr>
          <a:xfrm>
            <a:off x="1666046" y="2539191"/>
            <a:ext cx="7452547" cy="7452546"/>
            <a:chOff x="1595617" y="3718614"/>
            <a:chExt cx="7452547" cy="7452546"/>
          </a:xfrm>
        </p:grpSpPr>
        <p:pic>
          <p:nvPicPr>
            <p:cNvPr id="1395" name="Picture" descr="Picture"/>
            <p:cNvPicPr>
              <a:picLocks noChangeAspect="1"/>
            </p:cNvPicPr>
            <p:nvPr/>
          </p:nvPicPr>
          <p:blipFill>
            <a:blip r:embed="rId4" cstate="print">
              <a:alphaModFix/>
            </a:blip>
            <a:stretch>
              <a:fillRect/>
            </a:stretch>
          </p:blipFill>
          <p:spPr>
            <a:xfrm rot="21600000">
              <a:off x="1595617" y="3718614"/>
              <a:ext cx="7452547" cy="7452546"/>
            </a:xfrm>
            <a:prstGeom prst="rect">
              <a:avLst/>
            </a:prstGeom>
          </p:spPr>
        </p:pic>
        <p:pic>
          <p:nvPicPr>
            <p:cNvPr id="1870" name="Picture" descr="Picture"/>
            <p:cNvPicPr>
              <a:picLocks noChangeAspect="1"/>
            </p:cNvPicPr>
            <p:nvPr/>
          </p:nvPicPr>
          <p:blipFill>
            <a:blip r:embed="rId5" cstate="print">
              <a:alphaModFix/>
            </a:blip>
            <a:stretch>
              <a:fillRect/>
            </a:stretch>
          </p:blipFill>
          <p:spPr>
            <a:xfrm rot="21600000">
              <a:off x="2541344" y="8262800"/>
              <a:ext cx="5554715" cy="2401074"/>
            </a:xfrm>
            <a:prstGeom prst="rect">
              <a:avLst/>
            </a:prstGeom>
          </p:spPr>
        </p:pic>
      </p:grpSp>
      <p:grpSp>
        <p:nvGrpSpPr>
          <p:cNvPr id="5" name="组合 4">
            <a:extLst>
              <a:ext uri="{FF2B5EF4-FFF2-40B4-BE49-F238E27FC236}">
                <a16:creationId xmlns:a16="http://schemas.microsoft.com/office/drawing/2014/main" id="{3ABE1698-CAA4-49B6-BB2F-46A95670D26C}"/>
              </a:ext>
            </a:extLst>
          </p:cNvPr>
          <p:cNvGrpSpPr/>
          <p:nvPr/>
        </p:nvGrpSpPr>
        <p:grpSpPr>
          <a:xfrm>
            <a:off x="8338725" y="2582867"/>
            <a:ext cx="7452547" cy="7452546"/>
            <a:chOff x="8338725" y="3718615"/>
            <a:chExt cx="7452547" cy="7452546"/>
          </a:xfrm>
        </p:grpSpPr>
        <p:pic>
          <p:nvPicPr>
            <p:cNvPr id="2345" name="Picture" descr="Picture"/>
            <p:cNvPicPr>
              <a:picLocks noChangeAspect="1"/>
            </p:cNvPicPr>
            <p:nvPr/>
          </p:nvPicPr>
          <p:blipFill>
            <a:blip r:embed="rId4" cstate="print">
              <a:alphaModFix/>
            </a:blip>
            <a:stretch>
              <a:fillRect/>
            </a:stretch>
          </p:blipFill>
          <p:spPr>
            <a:xfrm rot="21600000">
              <a:off x="8338725" y="3718615"/>
              <a:ext cx="7452547" cy="7452546"/>
            </a:xfrm>
            <a:prstGeom prst="rect">
              <a:avLst/>
            </a:prstGeom>
          </p:spPr>
        </p:pic>
        <p:pic>
          <p:nvPicPr>
            <p:cNvPr id="2820" name="Picture" descr="Picture"/>
            <p:cNvPicPr>
              <a:picLocks noChangeAspect="1"/>
            </p:cNvPicPr>
            <p:nvPr/>
          </p:nvPicPr>
          <p:blipFill>
            <a:blip r:embed="rId5" cstate="print">
              <a:alphaModFix/>
            </a:blip>
            <a:stretch>
              <a:fillRect/>
            </a:stretch>
          </p:blipFill>
          <p:spPr>
            <a:xfrm rot="21600000">
              <a:off x="9284452" y="8262800"/>
              <a:ext cx="5554715" cy="2401074"/>
            </a:xfrm>
            <a:prstGeom prst="rect">
              <a:avLst/>
            </a:prstGeom>
          </p:spPr>
        </p:pic>
      </p:grpSp>
      <p:grpSp>
        <p:nvGrpSpPr>
          <p:cNvPr id="17" name="组合 16">
            <a:extLst>
              <a:ext uri="{FF2B5EF4-FFF2-40B4-BE49-F238E27FC236}">
                <a16:creationId xmlns:a16="http://schemas.microsoft.com/office/drawing/2014/main" id="{A2DD1F1B-5708-4228-BA70-AA0F52AAB17B}"/>
              </a:ext>
            </a:extLst>
          </p:cNvPr>
          <p:cNvGrpSpPr/>
          <p:nvPr/>
        </p:nvGrpSpPr>
        <p:grpSpPr>
          <a:xfrm>
            <a:off x="15011404" y="2626543"/>
            <a:ext cx="7452547" cy="7452546"/>
            <a:chOff x="8338725" y="3718615"/>
            <a:chExt cx="7452547" cy="7452546"/>
          </a:xfrm>
        </p:grpSpPr>
        <p:pic>
          <p:nvPicPr>
            <p:cNvPr id="18" name="Picture" descr="Picture">
              <a:extLst>
                <a:ext uri="{FF2B5EF4-FFF2-40B4-BE49-F238E27FC236}">
                  <a16:creationId xmlns:a16="http://schemas.microsoft.com/office/drawing/2014/main" id="{F23E4AC8-8C39-46AA-81F3-F461E1545813}"/>
                </a:ext>
              </a:extLst>
            </p:cNvPr>
            <p:cNvPicPr>
              <a:picLocks noChangeAspect="1"/>
            </p:cNvPicPr>
            <p:nvPr/>
          </p:nvPicPr>
          <p:blipFill>
            <a:blip r:embed="rId4" cstate="print">
              <a:alphaModFix/>
            </a:blip>
            <a:stretch>
              <a:fillRect/>
            </a:stretch>
          </p:blipFill>
          <p:spPr>
            <a:xfrm rot="21600000">
              <a:off x="8338725" y="3718615"/>
              <a:ext cx="7452547" cy="7452546"/>
            </a:xfrm>
            <a:prstGeom prst="rect">
              <a:avLst/>
            </a:prstGeom>
          </p:spPr>
        </p:pic>
        <p:pic>
          <p:nvPicPr>
            <p:cNvPr id="19" name="Picture" descr="Picture">
              <a:extLst>
                <a:ext uri="{FF2B5EF4-FFF2-40B4-BE49-F238E27FC236}">
                  <a16:creationId xmlns:a16="http://schemas.microsoft.com/office/drawing/2014/main" id="{846D7368-E971-4E49-8616-B4E147AC579A}"/>
                </a:ext>
              </a:extLst>
            </p:cNvPr>
            <p:cNvPicPr>
              <a:picLocks noChangeAspect="1"/>
            </p:cNvPicPr>
            <p:nvPr/>
          </p:nvPicPr>
          <p:blipFill>
            <a:blip r:embed="rId5" cstate="print">
              <a:alphaModFix/>
            </a:blip>
            <a:stretch>
              <a:fillRect/>
            </a:stretch>
          </p:blipFill>
          <p:spPr>
            <a:xfrm rot="21600000">
              <a:off x="9284452" y="8262800"/>
              <a:ext cx="5554715" cy="2401074"/>
            </a:xfrm>
            <a:prstGeom prst="rect">
              <a:avLst/>
            </a:prstGeom>
          </p:spPr>
        </p:pic>
      </p:grpSp>
      <p:pic>
        <p:nvPicPr>
          <p:cNvPr id="7" name="图片 6">
            <a:extLst>
              <a:ext uri="{FF2B5EF4-FFF2-40B4-BE49-F238E27FC236}">
                <a16:creationId xmlns:a16="http://schemas.microsoft.com/office/drawing/2014/main" id="{9F45620D-922B-4CBC-96BF-9566053C92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7318" y="3533817"/>
            <a:ext cx="3034329" cy="4551494"/>
          </a:xfrm>
          <a:prstGeom prst="rect">
            <a:avLst/>
          </a:prstGeom>
        </p:spPr>
      </p:pic>
      <p:pic>
        <p:nvPicPr>
          <p:cNvPr id="9" name="图片 8">
            <a:extLst>
              <a:ext uri="{FF2B5EF4-FFF2-40B4-BE49-F238E27FC236}">
                <a16:creationId xmlns:a16="http://schemas.microsoft.com/office/drawing/2014/main" id="{4D543B31-819C-4652-82B2-2E50B2881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7400" y="3891984"/>
            <a:ext cx="3164639" cy="4746959"/>
          </a:xfrm>
          <a:prstGeom prst="rect">
            <a:avLst/>
          </a:prstGeom>
        </p:spPr>
      </p:pic>
      <p:pic>
        <p:nvPicPr>
          <p:cNvPr id="11" name="图片 10">
            <a:extLst>
              <a:ext uri="{FF2B5EF4-FFF2-40B4-BE49-F238E27FC236}">
                <a16:creationId xmlns:a16="http://schemas.microsoft.com/office/drawing/2014/main" id="{46E7882C-2953-4169-9ED1-51E901B251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5807" y="1783338"/>
            <a:ext cx="5652770" cy="8479154"/>
          </a:xfrm>
          <a:prstGeom prst="rect">
            <a:avLst/>
          </a:prstGeom>
        </p:spPr>
      </p:pic>
      <p:sp>
        <p:nvSpPr>
          <p:cNvPr id="13" name="文本框 12">
            <a:extLst>
              <a:ext uri="{FF2B5EF4-FFF2-40B4-BE49-F238E27FC236}">
                <a16:creationId xmlns:a16="http://schemas.microsoft.com/office/drawing/2014/main" id="{4D644095-F870-429E-A8B4-662827F4B6E9}"/>
              </a:ext>
            </a:extLst>
          </p:cNvPr>
          <p:cNvSpPr txBox="1"/>
          <p:nvPr/>
        </p:nvSpPr>
        <p:spPr>
          <a:xfrm>
            <a:off x="4002784" y="7680348"/>
            <a:ext cx="3330061" cy="923330"/>
          </a:xfrm>
          <a:prstGeom prst="rect">
            <a:avLst/>
          </a:prstGeom>
          <a:noFill/>
        </p:spPr>
        <p:txBody>
          <a:bodyPr wrap="square" rtlCol="0">
            <a:spAutoFit/>
          </a:bodyPr>
          <a:lstStyle/>
          <a:p>
            <a:r>
              <a:rPr lang="en-US" altLang="zh-CN" sz="5400" dirty="0">
                <a:solidFill>
                  <a:schemeClr val="bg1"/>
                </a:solidFill>
              </a:rPr>
              <a:t>Controller</a:t>
            </a:r>
            <a:endParaRPr lang="zh-CN" altLang="en-US" sz="5400" dirty="0">
              <a:solidFill>
                <a:schemeClr val="bg1"/>
              </a:solidFill>
            </a:endParaRPr>
          </a:p>
        </p:txBody>
      </p:sp>
      <p:sp>
        <p:nvSpPr>
          <p:cNvPr id="14" name="文本框 13">
            <a:extLst>
              <a:ext uri="{FF2B5EF4-FFF2-40B4-BE49-F238E27FC236}">
                <a16:creationId xmlns:a16="http://schemas.microsoft.com/office/drawing/2014/main" id="{6B18146B-0BF3-46F0-9F89-BE04F2E75752}"/>
              </a:ext>
            </a:extLst>
          </p:cNvPr>
          <p:cNvSpPr txBox="1"/>
          <p:nvPr/>
        </p:nvSpPr>
        <p:spPr>
          <a:xfrm>
            <a:off x="2996904" y="9235914"/>
            <a:ext cx="5387015" cy="3539430"/>
          </a:xfrm>
          <a:prstGeom prst="rect">
            <a:avLst/>
          </a:prstGeom>
          <a:noFill/>
        </p:spPr>
        <p:txBody>
          <a:bodyPr wrap="square" rtlCol="0">
            <a:spAutoFit/>
          </a:bodyPr>
          <a:lstStyle/>
          <a:p>
            <a:r>
              <a:rPr lang="en-US" altLang="zh-CN" sz="3200" dirty="0">
                <a:solidFill>
                  <a:schemeClr val="bg1"/>
                </a:solidFill>
              </a:rPr>
              <a:t>Once the main function of Server Class (the central controller which also work as the server of </a:t>
            </a:r>
            <a:r>
              <a:rPr lang="en-US" altLang="zh-CN" sz="3200" dirty="0" err="1">
                <a:solidFill>
                  <a:schemeClr val="bg1"/>
                </a:solidFill>
              </a:rPr>
              <a:t>Javalin</a:t>
            </a:r>
            <a:r>
              <a:rPr lang="en-US" altLang="zh-CN" sz="3200" dirty="0">
                <a:solidFill>
                  <a:schemeClr val="bg1"/>
                </a:solidFill>
              </a:rPr>
              <a:t>) receive the command from the client, it will invoke the corresponding method in the </a:t>
            </a:r>
            <a:r>
              <a:rPr lang="en-US" altLang="zh-CN" sz="3200" dirty="0" err="1">
                <a:solidFill>
                  <a:schemeClr val="bg1"/>
                </a:solidFill>
              </a:rPr>
              <a:t>TextService</a:t>
            </a:r>
            <a:r>
              <a:rPr lang="en-US" altLang="zh-CN" sz="3200" dirty="0">
                <a:solidFill>
                  <a:schemeClr val="bg1"/>
                </a:solidFill>
              </a:rPr>
              <a:t> class. </a:t>
            </a:r>
            <a:endParaRPr lang="zh-CN" altLang="en-US" sz="3200" dirty="0">
              <a:solidFill>
                <a:schemeClr val="bg1"/>
              </a:solidFill>
            </a:endParaRPr>
          </a:p>
        </p:txBody>
      </p:sp>
      <p:sp>
        <p:nvSpPr>
          <p:cNvPr id="29" name="文本">
            <a:extLst>
              <a:ext uri="{FF2B5EF4-FFF2-40B4-BE49-F238E27FC236}">
                <a16:creationId xmlns:a16="http://schemas.microsoft.com/office/drawing/2014/main" id="{34F94631-0CFF-4FAD-9299-BCF66ED3572F}"/>
              </a:ext>
            </a:extLst>
          </p:cNvPr>
          <p:cNvSpPr txBox="1">
            <a:spLocks/>
          </p:cNvSpPr>
          <p:nvPr/>
        </p:nvSpPr>
        <p:spPr>
          <a:xfrm>
            <a:off x="8297640" y="1269251"/>
            <a:ext cx="7788428"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en-US" altLang="zh-CN" sz="8000" dirty="0">
                <a:solidFill>
                  <a:srgbClr val="BDA384"/>
                </a:solidFill>
              </a:rPr>
              <a:t>The Server System </a:t>
            </a:r>
            <a:endParaRPr kumimoji="1" lang="zh-CN" altLang="en-US" sz="8000" dirty="0">
              <a:solidFill>
                <a:srgbClr val="BDA384"/>
              </a:solidFill>
            </a:endParaRPr>
          </a:p>
        </p:txBody>
      </p:sp>
      <p:sp>
        <p:nvSpPr>
          <p:cNvPr id="30" name="文本框 29">
            <a:extLst>
              <a:ext uri="{FF2B5EF4-FFF2-40B4-BE49-F238E27FC236}">
                <a16:creationId xmlns:a16="http://schemas.microsoft.com/office/drawing/2014/main" id="{7C063E82-9E4A-494D-8B52-434B1A0CF713}"/>
              </a:ext>
            </a:extLst>
          </p:cNvPr>
          <p:cNvSpPr txBox="1"/>
          <p:nvPr/>
        </p:nvSpPr>
        <p:spPr>
          <a:xfrm>
            <a:off x="9700752" y="9349605"/>
            <a:ext cx="5387015" cy="3539430"/>
          </a:xfrm>
          <a:prstGeom prst="rect">
            <a:avLst/>
          </a:prstGeom>
          <a:noFill/>
        </p:spPr>
        <p:txBody>
          <a:bodyPr wrap="square" rtlCol="0">
            <a:spAutoFit/>
          </a:bodyPr>
          <a:lstStyle/>
          <a:p>
            <a:r>
              <a:rPr lang="en-US" altLang="zh-CN" sz="3200" dirty="0">
                <a:solidFill>
                  <a:schemeClr val="bg1"/>
                </a:solidFill>
              </a:rPr>
              <a:t>The </a:t>
            </a:r>
            <a:r>
              <a:rPr lang="en-US" altLang="zh-CN" sz="3200" dirty="0" err="1">
                <a:solidFill>
                  <a:schemeClr val="bg1"/>
                </a:solidFill>
              </a:rPr>
              <a:t>TextService</a:t>
            </a:r>
            <a:r>
              <a:rPr lang="en-US" altLang="zh-CN" sz="3200" dirty="0">
                <a:solidFill>
                  <a:schemeClr val="bg1"/>
                </a:solidFill>
              </a:rPr>
              <a:t> is the analyzer of the system, it handles the command types and do preparatory or follow-up works like executing primary exams or read in the file according to the files.</a:t>
            </a:r>
            <a:endParaRPr lang="zh-CN" altLang="en-US" sz="3200" dirty="0">
              <a:solidFill>
                <a:schemeClr val="bg1"/>
              </a:solidFill>
            </a:endParaRPr>
          </a:p>
        </p:txBody>
      </p:sp>
      <p:sp>
        <p:nvSpPr>
          <p:cNvPr id="32" name="文本框 31">
            <a:extLst>
              <a:ext uri="{FF2B5EF4-FFF2-40B4-BE49-F238E27FC236}">
                <a16:creationId xmlns:a16="http://schemas.microsoft.com/office/drawing/2014/main" id="{8B911BDB-5156-456D-9546-F208A41383F8}"/>
              </a:ext>
            </a:extLst>
          </p:cNvPr>
          <p:cNvSpPr txBox="1"/>
          <p:nvPr/>
        </p:nvSpPr>
        <p:spPr>
          <a:xfrm>
            <a:off x="10816692" y="7680348"/>
            <a:ext cx="2751847" cy="923330"/>
          </a:xfrm>
          <a:prstGeom prst="rect">
            <a:avLst/>
          </a:prstGeom>
          <a:noFill/>
        </p:spPr>
        <p:txBody>
          <a:bodyPr wrap="square" rtlCol="0">
            <a:spAutoFit/>
          </a:bodyPr>
          <a:lstStyle/>
          <a:p>
            <a:r>
              <a:rPr lang="en-US" altLang="zh-CN" sz="5400" dirty="0">
                <a:solidFill>
                  <a:schemeClr val="bg1"/>
                </a:solidFill>
              </a:rPr>
              <a:t>Analyzer</a:t>
            </a:r>
            <a:endParaRPr lang="zh-CN" altLang="en-US" sz="5400" dirty="0">
              <a:solidFill>
                <a:schemeClr val="bg1"/>
              </a:solidFill>
            </a:endParaRPr>
          </a:p>
        </p:txBody>
      </p:sp>
      <p:sp>
        <p:nvSpPr>
          <p:cNvPr id="33" name="文本框 32">
            <a:extLst>
              <a:ext uri="{FF2B5EF4-FFF2-40B4-BE49-F238E27FC236}">
                <a16:creationId xmlns:a16="http://schemas.microsoft.com/office/drawing/2014/main" id="{6D465E93-20B5-48A0-A2BD-CAD49A7A125A}"/>
              </a:ext>
            </a:extLst>
          </p:cNvPr>
          <p:cNvSpPr txBox="1"/>
          <p:nvPr/>
        </p:nvSpPr>
        <p:spPr>
          <a:xfrm>
            <a:off x="17598558" y="7715613"/>
            <a:ext cx="2751847" cy="923330"/>
          </a:xfrm>
          <a:prstGeom prst="rect">
            <a:avLst/>
          </a:prstGeom>
          <a:noFill/>
        </p:spPr>
        <p:txBody>
          <a:bodyPr wrap="square" rtlCol="0">
            <a:spAutoFit/>
          </a:bodyPr>
          <a:lstStyle/>
          <a:p>
            <a:r>
              <a:rPr lang="en-US" altLang="zh-CN" sz="5400" dirty="0">
                <a:solidFill>
                  <a:schemeClr val="bg1"/>
                </a:solidFill>
              </a:rPr>
              <a:t>Storage</a:t>
            </a:r>
            <a:endParaRPr lang="zh-CN" altLang="en-US" sz="5400" dirty="0">
              <a:solidFill>
                <a:schemeClr val="bg1"/>
              </a:solidFill>
            </a:endParaRPr>
          </a:p>
        </p:txBody>
      </p:sp>
      <p:sp>
        <p:nvSpPr>
          <p:cNvPr id="35" name="文本框 34">
            <a:extLst>
              <a:ext uri="{FF2B5EF4-FFF2-40B4-BE49-F238E27FC236}">
                <a16:creationId xmlns:a16="http://schemas.microsoft.com/office/drawing/2014/main" id="{BF512569-30BD-49DB-B30C-122EB1B68552}"/>
              </a:ext>
            </a:extLst>
          </p:cNvPr>
          <p:cNvSpPr txBox="1"/>
          <p:nvPr/>
        </p:nvSpPr>
        <p:spPr>
          <a:xfrm>
            <a:off x="16335548" y="9349605"/>
            <a:ext cx="5387015" cy="3539430"/>
          </a:xfrm>
          <a:prstGeom prst="rect">
            <a:avLst/>
          </a:prstGeom>
          <a:noFill/>
        </p:spPr>
        <p:txBody>
          <a:bodyPr wrap="square" rtlCol="0">
            <a:spAutoFit/>
          </a:bodyPr>
          <a:lstStyle/>
          <a:p>
            <a:r>
              <a:rPr lang="en-US" altLang="zh-CN" sz="3200" dirty="0">
                <a:solidFill>
                  <a:schemeClr val="bg1"/>
                </a:solidFill>
              </a:rPr>
              <a:t> The storage program (</a:t>
            </a:r>
            <a:r>
              <a:rPr lang="en-US" altLang="zh-CN" sz="3200" dirty="0" err="1">
                <a:solidFill>
                  <a:schemeClr val="bg1"/>
                </a:solidFill>
              </a:rPr>
              <a:t>TextDao</a:t>
            </a:r>
            <a:r>
              <a:rPr lang="en-US" altLang="zh-CN" sz="3200" dirty="0">
                <a:solidFill>
                  <a:schemeClr val="bg1"/>
                </a:solidFill>
              </a:rPr>
              <a:t> class) will be called by the analyzer to connect with the database. This program will simply do select, insert or delete jobs with sqlo2 and return the result.</a:t>
            </a:r>
            <a:endParaRPr lang="zh-CN" altLang="en-US" sz="32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l="3" t="12500" r="-4" b="12368"/>
          <a:stretch/>
        </p:blipFill>
        <p:spPr>
          <a:xfrm>
            <a:off x="0" y="0"/>
            <a:ext cx="24384289" cy="13740163"/>
          </a:xfrm>
          <a:prstGeom prst="rect">
            <a:avLst/>
          </a:prstGeom>
        </p:spPr>
      </p:pic>
      <p:pic>
        <p:nvPicPr>
          <p:cNvPr id="464" name="Picture" descr="Picture"/>
          <p:cNvPicPr>
            <a:picLocks noChangeAspect="1"/>
          </p:cNvPicPr>
          <p:nvPr/>
        </p:nvPicPr>
        <p:blipFill>
          <a:blip r:embed="rId3" cstate="print">
            <a:alphaModFix amt="70000"/>
          </a:blip>
          <a:stretch>
            <a:fillRect/>
          </a:stretch>
        </p:blipFill>
        <p:spPr>
          <a:xfrm>
            <a:off x="0" y="0"/>
            <a:ext cx="24384289" cy="13740163"/>
          </a:xfrm>
          <a:prstGeom prst="rect">
            <a:avLst/>
          </a:prstGeom>
        </p:spPr>
      </p:pic>
      <p:pic>
        <p:nvPicPr>
          <p:cNvPr id="920" name="Picture" descr="Picture"/>
          <p:cNvPicPr>
            <a:picLocks noChangeAspect="1"/>
          </p:cNvPicPr>
          <p:nvPr/>
        </p:nvPicPr>
        <p:blipFill>
          <a:blip r:embed="rId4" cstate="print">
            <a:alphaModFix/>
          </a:blip>
          <a:stretch>
            <a:fillRect/>
          </a:stretch>
        </p:blipFill>
        <p:spPr>
          <a:xfrm rot="52">
            <a:off x="9617834" y="2727995"/>
            <a:ext cx="56575" cy="1609749"/>
          </a:xfrm>
          <a:prstGeom prst="rect">
            <a:avLst/>
          </a:prstGeom>
        </p:spPr>
      </p:pic>
      <p:pic>
        <p:nvPicPr>
          <p:cNvPr id="1386" name="Picture" descr="Picture"/>
          <p:cNvPicPr>
            <a:picLocks noChangeAspect="1"/>
          </p:cNvPicPr>
          <p:nvPr/>
        </p:nvPicPr>
        <p:blipFill>
          <a:blip r:embed="rId5" cstate="print">
            <a:alphaModFix/>
          </a:blip>
          <a:stretch>
            <a:fillRect/>
          </a:stretch>
        </p:blipFill>
        <p:spPr>
          <a:xfrm rot="52">
            <a:off x="14737911" y="2727995"/>
            <a:ext cx="56575" cy="1553182"/>
          </a:xfrm>
          <a:prstGeom prst="rect">
            <a:avLst/>
          </a:prstGeom>
        </p:spPr>
      </p:pic>
      <p:pic>
        <p:nvPicPr>
          <p:cNvPr id="1854" name="Picture" descr="Picture"/>
          <p:cNvPicPr>
            <a:picLocks noChangeAspect="1"/>
          </p:cNvPicPr>
          <p:nvPr/>
        </p:nvPicPr>
        <p:blipFill>
          <a:blip r:embed="rId6" cstate="print">
            <a:alphaModFix/>
          </a:blip>
          <a:stretch>
            <a:fillRect/>
          </a:stretch>
        </p:blipFill>
        <p:spPr>
          <a:xfrm rot="16200000">
            <a:off x="12177966" y="167847"/>
            <a:ext cx="56575" cy="5176871"/>
          </a:xfrm>
          <a:prstGeom prst="rect">
            <a:avLst/>
          </a:prstGeom>
        </p:spPr>
      </p:pic>
      <p:pic>
        <p:nvPicPr>
          <p:cNvPr id="2327" name="Picture" descr="Picture"/>
          <p:cNvPicPr>
            <a:picLocks noChangeAspect="1"/>
          </p:cNvPicPr>
          <p:nvPr/>
        </p:nvPicPr>
        <p:blipFill>
          <a:blip r:embed="rId7" cstate="print">
            <a:alphaModFix/>
          </a:blip>
          <a:stretch>
            <a:fillRect/>
          </a:stretch>
        </p:blipFill>
        <p:spPr>
          <a:xfrm rot="18900000">
            <a:off x="6479834" y="2495183"/>
            <a:ext cx="28287" cy="2237511"/>
          </a:xfrm>
          <a:prstGeom prst="rect">
            <a:avLst/>
          </a:prstGeom>
        </p:spPr>
      </p:pic>
      <p:pic>
        <p:nvPicPr>
          <p:cNvPr id="2800" name="Picture" descr="Picture"/>
          <p:cNvPicPr>
            <a:picLocks noChangeAspect="1"/>
          </p:cNvPicPr>
          <p:nvPr/>
        </p:nvPicPr>
        <p:blipFill>
          <a:blip r:embed="rId7" cstate="print">
            <a:alphaModFix/>
          </a:blip>
          <a:stretch>
            <a:fillRect/>
          </a:stretch>
        </p:blipFill>
        <p:spPr>
          <a:xfrm rot="18900000">
            <a:off x="17851491" y="8124436"/>
            <a:ext cx="28287" cy="2237511"/>
          </a:xfrm>
          <a:prstGeom prst="rect">
            <a:avLst/>
          </a:prstGeom>
        </p:spPr>
      </p:pic>
      <p:pic>
        <p:nvPicPr>
          <p:cNvPr id="3274" name="Picture" descr="Picture"/>
          <p:cNvPicPr>
            <a:picLocks noChangeAspect="1"/>
          </p:cNvPicPr>
          <p:nvPr/>
        </p:nvPicPr>
        <p:blipFill>
          <a:blip r:embed="rId8" cstate="print">
            <a:alphaModFix/>
          </a:blip>
          <a:stretch>
            <a:fillRect/>
          </a:stretch>
        </p:blipFill>
        <p:spPr>
          <a:xfrm rot="52">
            <a:off x="9617834" y="8555262"/>
            <a:ext cx="56575" cy="1498814"/>
          </a:xfrm>
          <a:prstGeom prst="rect">
            <a:avLst/>
          </a:prstGeom>
        </p:spPr>
      </p:pic>
      <p:pic>
        <p:nvPicPr>
          <p:cNvPr id="3741" name="Picture" descr="Picture"/>
          <p:cNvPicPr>
            <a:picLocks noChangeAspect="1"/>
          </p:cNvPicPr>
          <p:nvPr/>
        </p:nvPicPr>
        <p:blipFill>
          <a:blip r:embed="rId8" cstate="print">
            <a:alphaModFix/>
          </a:blip>
          <a:stretch>
            <a:fillRect/>
          </a:stretch>
        </p:blipFill>
        <p:spPr>
          <a:xfrm rot="52">
            <a:off x="14737910" y="8555262"/>
            <a:ext cx="56575" cy="1498378"/>
          </a:xfrm>
          <a:prstGeom prst="rect">
            <a:avLst/>
          </a:prstGeom>
        </p:spPr>
      </p:pic>
      <p:pic>
        <p:nvPicPr>
          <p:cNvPr id="4210" name="Picture" descr="Picture"/>
          <p:cNvPicPr>
            <a:picLocks noChangeAspect="1"/>
          </p:cNvPicPr>
          <p:nvPr/>
        </p:nvPicPr>
        <p:blipFill>
          <a:blip r:embed="rId6" cstate="print">
            <a:alphaModFix/>
          </a:blip>
          <a:stretch>
            <a:fillRect/>
          </a:stretch>
        </p:blipFill>
        <p:spPr>
          <a:xfrm rot="16200000">
            <a:off x="12177966" y="7466074"/>
            <a:ext cx="56575" cy="5176871"/>
          </a:xfrm>
          <a:prstGeom prst="rect">
            <a:avLst/>
          </a:prstGeom>
        </p:spPr>
      </p:pic>
      <p:sp>
        <p:nvSpPr>
          <p:cNvPr id="3" name="文本框 2">
            <a:extLst>
              <a:ext uri="{FF2B5EF4-FFF2-40B4-BE49-F238E27FC236}">
                <a16:creationId xmlns:a16="http://schemas.microsoft.com/office/drawing/2014/main" id="{35459E60-CC7F-4F55-A54B-BEFE7D7FE1FA}"/>
              </a:ext>
            </a:extLst>
          </p:cNvPr>
          <p:cNvSpPr txBox="1"/>
          <p:nvPr/>
        </p:nvSpPr>
        <p:spPr>
          <a:xfrm>
            <a:off x="9134546" y="5388346"/>
            <a:ext cx="6143413" cy="2431435"/>
          </a:xfrm>
          <a:prstGeom prst="rect">
            <a:avLst/>
          </a:prstGeom>
          <a:noFill/>
        </p:spPr>
        <p:txBody>
          <a:bodyPr wrap="none" rtlCol="0">
            <a:spAutoFit/>
          </a:bodyPr>
          <a:lstStyle/>
          <a:p>
            <a:r>
              <a:rPr lang="en-US" altLang="zh-CN" sz="9600" dirty="0">
                <a:solidFill>
                  <a:schemeClr val="bg1"/>
                </a:solidFill>
              </a:rPr>
              <a:t>THANK YOU</a:t>
            </a:r>
          </a:p>
          <a:p>
            <a:pPr algn="ctr"/>
            <a:endParaRPr lang="en-US" altLang="zh-CN" sz="2800" dirty="0">
              <a:solidFill>
                <a:schemeClr val="bg1"/>
              </a:solidFill>
            </a:endParaRPr>
          </a:p>
          <a:p>
            <a:pPr algn="ctr"/>
            <a:r>
              <a:rPr lang="en-US" altLang="zh-CN" sz="2800" dirty="0">
                <a:solidFill>
                  <a:schemeClr val="bg1"/>
                </a:solidFill>
              </a:rPr>
              <a:t>11811907 </a:t>
            </a:r>
            <a:r>
              <a:rPr lang="zh-CN" altLang="en-US" sz="2400" dirty="0">
                <a:solidFill>
                  <a:schemeClr val="bg1"/>
                </a:solidFill>
              </a:rPr>
              <a:t>牟洋忱</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1270000"/>
            <a:ext cx="24383999" cy="16256000"/>
          </a:xfrm>
          <a:prstGeom prst="rect">
            <a:avLst/>
          </a:prstGeom>
        </p:spPr>
      </p:pic>
      <p:pic>
        <p:nvPicPr>
          <p:cNvPr id="464" name="Picture" descr="Picture"/>
          <p:cNvPicPr>
            <a:picLocks noChangeAspect="1"/>
          </p:cNvPicPr>
          <p:nvPr/>
        </p:nvPicPr>
        <p:blipFill>
          <a:blip r:embed="rId3" cstate="print">
            <a:alphaModFix amt="80000"/>
          </a:blip>
          <a:stretch>
            <a:fillRect/>
          </a:stretch>
        </p:blipFill>
        <p:spPr>
          <a:xfrm>
            <a:off x="0" y="0"/>
            <a:ext cx="24384289" cy="13740163"/>
          </a:xfrm>
          <a:prstGeom prst="rect">
            <a:avLst/>
          </a:prstGeom>
        </p:spPr>
      </p:pic>
      <p:sp>
        <p:nvSpPr>
          <p:cNvPr id="920" name="文本"/>
          <p:cNvSpPr>
            <a:spLocks noGrp="1"/>
          </p:cNvSpPr>
          <p:nvPr>
            <p:ph type="ctrTitle"/>
          </p:nvPr>
        </p:nvSpPr>
        <p:spPr>
          <a:xfrm>
            <a:off x="14344218" y="3123850"/>
            <a:ext cx="5707083" cy="600710"/>
          </a:xfrm>
          <a:prstGeom prst="rect">
            <a:avLst/>
          </a:prstGeom>
        </p:spPr>
        <p:txBody>
          <a:bodyPr lIns="0" tIns="0" rIns="0" bIns="0">
            <a:noAutofit/>
          </a:bodyPr>
          <a:lstStyle/>
          <a:p>
            <a:pPr algn="l">
              <a:lnSpc>
                <a:spcPts val="4730"/>
              </a:lnSpc>
            </a:pPr>
            <a:r>
              <a:rPr lang="zh-CN" altLang="en-US" sz="4300" b="0" i="0" u="none" spc="430" dirty="0">
                <a:solidFill>
                  <a:srgbClr val="BDA384">
                    <a:alpha val="100000"/>
                  </a:srgbClr>
                </a:solidFill>
                <a:latin typeface="Alibaba Sans Bold" charset="-122"/>
                <a:ea typeface="Alibaba Sans Bold" charset="-122"/>
                <a:cs typeface="Alibaba Sans Bold" charset="-122"/>
              </a:rPr>
              <a:t>The </a:t>
            </a:r>
            <a:r>
              <a:rPr lang="zh-CN" altLang="en-US" sz="4300" b="0" i="0" u="none" spc="430" dirty="0">
                <a:solidFill>
                  <a:srgbClr val="BDA384"/>
                </a:solidFill>
                <a:latin typeface="Alibaba Sans Bold" charset="-122"/>
                <a:ea typeface="Alibaba Sans Bold" charset="-122"/>
                <a:cs typeface="Alibaba Sans Bold" charset="-122"/>
              </a:rPr>
              <a:t>basic client</a:t>
            </a:r>
            <a:endParaRPr kumimoji="1" lang="zh-CN" altLang="en-US" sz="2000" dirty="0">
              <a:solidFill>
                <a:srgbClr val="BDA384"/>
              </a:solidFill>
            </a:endParaRPr>
          </a:p>
        </p:txBody>
      </p:sp>
      <p:sp>
        <p:nvSpPr>
          <p:cNvPr id="1946" name="文本"/>
          <p:cNvSpPr>
            <a:spLocks noGrp="1"/>
          </p:cNvSpPr>
          <p:nvPr>
            <p:ph type="ctrTitle"/>
          </p:nvPr>
        </p:nvSpPr>
        <p:spPr>
          <a:xfrm>
            <a:off x="14344218" y="3831712"/>
            <a:ext cx="7907496" cy="365287"/>
          </a:xfrm>
          <a:prstGeom prst="rect">
            <a:avLst/>
          </a:prstGeom>
        </p:spPr>
        <p:txBody>
          <a:bodyPr lIns="0" tIns="0" rIns="0" bIns="0">
            <a:noAutofit/>
          </a:bodyPr>
          <a:lstStyle/>
          <a:p>
            <a:pPr algn="l">
              <a:lnSpc>
                <a:spcPts val="2876"/>
              </a:lnSpc>
            </a:pPr>
            <a:r>
              <a:rPr lang="zh-CN" altLang="en-US" sz="2614" b="0" i="0" u="none" spc="392" dirty="0">
                <a:solidFill>
                  <a:srgbClr val="D8D8D8">
                    <a:alpha val="100000"/>
                  </a:srgbClr>
                </a:solidFill>
                <a:latin typeface="Maven Pro Bold" charset="-122"/>
                <a:ea typeface="Maven Pro Bold" charset="-122"/>
                <a:cs typeface="Maven Pro Bold" charset="-122"/>
              </a:rPr>
              <a:t>The instruction for clien without GUI</a:t>
            </a:r>
            <a:endParaRPr kumimoji="1" lang="zh-CN" altLang="en-US" sz="2000" dirty="0">
              <a:solidFill>
                <a:srgbClr val="000000"/>
              </a:solidFill>
            </a:endParaRPr>
          </a:p>
        </p:txBody>
      </p:sp>
      <p:sp>
        <p:nvSpPr>
          <p:cNvPr id="2985" name="文本"/>
          <p:cNvSpPr>
            <a:spLocks noGrp="1"/>
          </p:cNvSpPr>
          <p:nvPr>
            <p:ph type="ctrTitle"/>
          </p:nvPr>
        </p:nvSpPr>
        <p:spPr>
          <a:xfrm>
            <a:off x="14344218" y="6675356"/>
            <a:ext cx="7318370" cy="365287"/>
          </a:xfrm>
          <a:prstGeom prst="rect">
            <a:avLst/>
          </a:prstGeom>
        </p:spPr>
        <p:txBody>
          <a:bodyPr lIns="0" tIns="0" rIns="0" bIns="0">
            <a:noAutofit/>
          </a:bodyPr>
          <a:lstStyle/>
          <a:p>
            <a:pPr algn="l">
              <a:lnSpc>
                <a:spcPts val="2876"/>
              </a:lnSpc>
            </a:pPr>
            <a:r>
              <a:rPr lang="zh-CN" altLang="en-US" sz="2614" b="0" i="0" u="none" spc="392" dirty="0">
                <a:solidFill>
                  <a:srgbClr val="D8D8D8">
                    <a:alpha val="100000"/>
                  </a:srgbClr>
                </a:solidFill>
                <a:latin typeface="Maven Pro Bold" charset="-122"/>
                <a:ea typeface="Maven Pro Bold" charset="-122"/>
                <a:cs typeface="Maven Pro Bold" charset="-122"/>
              </a:rPr>
              <a:t>The instruction for client with GUI</a:t>
            </a:r>
            <a:endParaRPr kumimoji="1" lang="zh-CN" altLang="en-US" sz="2000" dirty="0">
              <a:solidFill>
                <a:srgbClr val="000000"/>
              </a:solidFill>
            </a:endParaRPr>
          </a:p>
        </p:txBody>
      </p:sp>
      <p:sp>
        <p:nvSpPr>
          <p:cNvPr id="4022" name="文本"/>
          <p:cNvSpPr>
            <a:spLocks noGrp="1"/>
          </p:cNvSpPr>
          <p:nvPr>
            <p:ph type="ctrTitle"/>
          </p:nvPr>
        </p:nvSpPr>
        <p:spPr>
          <a:xfrm>
            <a:off x="14449357" y="9415898"/>
            <a:ext cx="9934642" cy="365287"/>
          </a:xfrm>
          <a:prstGeom prst="rect">
            <a:avLst/>
          </a:prstGeom>
        </p:spPr>
        <p:txBody>
          <a:bodyPr lIns="0" tIns="0" rIns="0" bIns="0">
            <a:noAutofit/>
          </a:bodyPr>
          <a:lstStyle/>
          <a:p>
            <a:pPr algn="l">
              <a:lnSpc>
                <a:spcPts val="2876"/>
              </a:lnSpc>
            </a:pPr>
            <a:r>
              <a:rPr lang="zh-CN" altLang="en-US" sz="2614" b="0" i="0" u="none" spc="392" dirty="0">
                <a:solidFill>
                  <a:srgbClr val="D8D8D8">
                    <a:alpha val="100000"/>
                  </a:srgbClr>
                </a:solidFill>
                <a:latin typeface="Maven Pro Bold" charset="-122"/>
                <a:ea typeface="Maven Pro Bold" charset="-122"/>
                <a:cs typeface="Maven Pro Bold" charset="-122"/>
              </a:rPr>
              <a:t>The introduction about the server system </a:t>
            </a:r>
            <a:endParaRPr kumimoji="1" lang="zh-CN" altLang="en-US" sz="2000" dirty="0">
              <a:solidFill>
                <a:srgbClr val="000000"/>
              </a:solidFill>
            </a:endParaRPr>
          </a:p>
        </p:txBody>
      </p:sp>
      <p:pic>
        <p:nvPicPr>
          <p:cNvPr id="5065" name="Picture" descr="Picture"/>
          <p:cNvPicPr>
            <a:picLocks noChangeAspect="1"/>
          </p:cNvPicPr>
          <p:nvPr/>
        </p:nvPicPr>
        <p:blipFill>
          <a:blip r:embed="rId4" cstate="print">
            <a:alphaModFix/>
          </a:blip>
          <a:stretch>
            <a:fillRect/>
          </a:stretch>
        </p:blipFill>
        <p:spPr>
          <a:xfrm rot="16200000">
            <a:off x="5233739" y="2878686"/>
            <a:ext cx="28287" cy="5629163"/>
          </a:xfrm>
          <a:prstGeom prst="rect">
            <a:avLst/>
          </a:prstGeom>
        </p:spPr>
      </p:pic>
      <p:pic>
        <p:nvPicPr>
          <p:cNvPr id="5538" name="Picture" descr="Picture"/>
          <p:cNvPicPr>
            <a:picLocks noChangeAspect="1"/>
          </p:cNvPicPr>
          <p:nvPr/>
        </p:nvPicPr>
        <p:blipFill>
          <a:blip r:embed="rId5" cstate="print">
            <a:alphaModFix/>
          </a:blip>
          <a:stretch>
            <a:fillRect/>
          </a:stretch>
        </p:blipFill>
        <p:spPr>
          <a:xfrm rot="16200000">
            <a:off x="5191200" y="4908494"/>
            <a:ext cx="28287" cy="5544083"/>
          </a:xfrm>
          <a:prstGeom prst="rect">
            <a:avLst/>
          </a:prstGeom>
        </p:spPr>
      </p:pic>
      <p:sp>
        <p:nvSpPr>
          <p:cNvPr id="6011" name="文本"/>
          <p:cNvSpPr>
            <a:spLocks noGrp="1"/>
          </p:cNvSpPr>
          <p:nvPr>
            <p:ph type="ctrTitle"/>
          </p:nvPr>
        </p:nvSpPr>
        <p:spPr>
          <a:xfrm>
            <a:off x="2839385" y="6097786"/>
            <a:ext cx="5833749" cy="373618"/>
          </a:xfrm>
          <a:prstGeom prst="rect">
            <a:avLst/>
          </a:prstGeom>
        </p:spPr>
        <p:txBody>
          <a:bodyPr lIns="0" tIns="0" rIns="0" bIns="0">
            <a:noAutofit/>
          </a:bodyPr>
          <a:lstStyle/>
          <a:p>
            <a:pPr algn="l">
              <a:lnSpc>
                <a:spcPts val="6600"/>
              </a:lnSpc>
            </a:pPr>
            <a:r>
              <a:rPr lang="zh-CN" altLang="en-US" sz="6000" b="0" i="0" u="none" spc="1200" dirty="0">
                <a:solidFill>
                  <a:srgbClr val="D8D8D8">
                    <a:alpha val="100000"/>
                  </a:srgbClr>
                </a:solidFill>
                <a:latin typeface="Maven Pro Bold" charset="-122"/>
                <a:ea typeface="Maven Pro Bold" charset="-122"/>
                <a:cs typeface="Maven Pro Bold" charset="-122"/>
              </a:rPr>
              <a:t>CONTENTS</a:t>
            </a:r>
            <a:endParaRPr kumimoji="1" lang="zh-CN" altLang="en-US" sz="2000" dirty="0">
              <a:solidFill>
                <a:srgbClr val="000000"/>
              </a:solidFill>
            </a:endParaRPr>
          </a:p>
        </p:txBody>
      </p:sp>
      <p:sp>
        <p:nvSpPr>
          <p:cNvPr id="7021" name="文本"/>
          <p:cNvSpPr>
            <a:spLocks noGrp="1"/>
          </p:cNvSpPr>
          <p:nvPr>
            <p:ph type="ctrTitle"/>
          </p:nvPr>
        </p:nvSpPr>
        <p:spPr>
          <a:xfrm>
            <a:off x="2839385" y="7101622"/>
            <a:ext cx="5769817" cy="457199"/>
          </a:xfrm>
          <a:prstGeom prst="rect">
            <a:avLst/>
          </a:prstGeom>
        </p:spPr>
        <p:txBody>
          <a:bodyPr lIns="0" tIns="0" rIns="0" bIns="0">
            <a:noAutofit/>
          </a:bodyPr>
          <a:lstStyle/>
          <a:p>
            <a:pPr algn="l">
              <a:lnSpc>
                <a:spcPts val="3600"/>
              </a:lnSpc>
            </a:pPr>
            <a:r>
              <a:rPr lang="zh-CN" altLang="en-US" sz="2400" b="0" i="0" u="none" spc="240" dirty="0">
                <a:solidFill>
                  <a:srgbClr val="BDA384">
                    <a:alpha val="100000"/>
                  </a:srgbClr>
                </a:solidFill>
                <a:latin typeface="Maven Pro Bold" charset="-122"/>
                <a:ea typeface="Maven Pro Bold" charset="-122"/>
                <a:cs typeface="Maven Pro Bold" charset="-122"/>
              </a:rPr>
              <a:t>Introduction to the system</a:t>
            </a:r>
            <a:endParaRPr kumimoji="1" lang="zh-CN" altLang="en-US" sz="2000" dirty="0">
              <a:solidFill>
                <a:srgbClr val="000000"/>
              </a:solidFill>
            </a:endParaRPr>
          </a:p>
        </p:txBody>
      </p:sp>
      <p:sp>
        <p:nvSpPr>
          <p:cNvPr id="8048" name="文本"/>
          <p:cNvSpPr>
            <a:spLocks noGrp="1"/>
          </p:cNvSpPr>
          <p:nvPr>
            <p:ph type="ctrTitle"/>
          </p:nvPr>
        </p:nvSpPr>
        <p:spPr>
          <a:xfrm>
            <a:off x="11617292" y="3123850"/>
            <a:ext cx="1772033" cy="1073149"/>
          </a:xfrm>
          <a:prstGeom prst="rect">
            <a:avLst/>
          </a:prstGeom>
        </p:spPr>
        <p:txBody>
          <a:bodyPr lIns="0" tIns="0" rIns="0" bIns="0">
            <a:noAutofit/>
          </a:bodyPr>
          <a:lstStyle/>
          <a:p>
            <a:pPr algn="l">
              <a:lnSpc>
                <a:spcPts val="8800"/>
              </a:lnSpc>
            </a:pPr>
            <a:r>
              <a:rPr lang="zh-CN" altLang="en-US" sz="8000" b="0" i="0" u="none" spc="1600" dirty="0">
                <a:solidFill>
                  <a:srgbClr val="BDA384">
                    <a:alpha val="100000"/>
                  </a:srgbClr>
                </a:solidFill>
                <a:latin typeface="Alibaba PuHuiTi Regular" charset="-122"/>
                <a:ea typeface="Alibaba PuHuiTi Regular" charset="-122"/>
                <a:cs typeface="Alibaba PuHuiTi Regular" charset="-122"/>
              </a:rPr>
              <a:t>01</a:t>
            </a:r>
            <a:endParaRPr kumimoji="1" lang="zh-CN" altLang="en-US" sz="2000" dirty="0">
              <a:solidFill>
                <a:srgbClr val="000000"/>
              </a:solidFill>
            </a:endParaRPr>
          </a:p>
        </p:txBody>
      </p:sp>
      <p:sp>
        <p:nvSpPr>
          <p:cNvPr id="9081" name="文本"/>
          <p:cNvSpPr>
            <a:spLocks noGrp="1"/>
          </p:cNvSpPr>
          <p:nvPr>
            <p:ph type="ctrTitle"/>
          </p:nvPr>
        </p:nvSpPr>
        <p:spPr>
          <a:xfrm>
            <a:off x="11617292" y="5984022"/>
            <a:ext cx="1772033" cy="1073149"/>
          </a:xfrm>
          <a:prstGeom prst="rect">
            <a:avLst/>
          </a:prstGeom>
        </p:spPr>
        <p:txBody>
          <a:bodyPr lIns="0" tIns="0" rIns="0" bIns="0">
            <a:noAutofit/>
          </a:bodyPr>
          <a:lstStyle/>
          <a:p>
            <a:pPr algn="l">
              <a:lnSpc>
                <a:spcPts val="8800"/>
              </a:lnSpc>
            </a:pPr>
            <a:r>
              <a:rPr lang="zh-CN" altLang="en-US" sz="8000" b="0" i="0" u="none" spc="1600" dirty="0">
                <a:solidFill>
                  <a:srgbClr val="BDA384">
                    <a:alpha val="100000"/>
                  </a:srgbClr>
                </a:solidFill>
                <a:latin typeface="Alibaba PuHuiTi Regular" charset="-122"/>
                <a:ea typeface="Alibaba PuHuiTi Regular" charset="-122"/>
                <a:cs typeface="Alibaba PuHuiTi Regular" charset="-122"/>
              </a:rPr>
              <a:t>02</a:t>
            </a:r>
            <a:endParaRPr kumimoji="1" lang="zh-CN" altLang="en-US" sz="2000" dirty="0">
              <a:solidFill>
                <a:srgbClr val="000000"/>
              </a:solidFill>
            </a:endParaRPr>
          </a:p>
        </p:txBody>
      </p:sp>
      <p:sp>
        <p:nvSpPr>
          <p:cNvPr id="10114" name="文本"/>
          <p:cNvSpPr>
            <a:spLocks noGrp="1"/>
          </p:cNvSpPr>
          <p:nvPr>
            <p:ph type="ctrTitle"/>
          </p:nvPr>
        </p:nvSpPr>
        <p:spPr>
          <a:xfrm>
            <a:off x="11617292" y="8663585"/>
            <a:ext cx="1772033" cy="1117599"/>
          </a:xfrm>
          <a:prstGeom prst="rect">
            <a:avLst/>
          </a:prstGeom>
        </p:spPr>
        <p:txBody>
          <a:bodyPr lIns="0" tIns="0" rIns="0" bIns="0">
            <a:noAutofit/>
          </a:bodyPr>
          <a:lstStyle/>
          <a:p>
            <a:pPr algn="l">
              <a:lnSpc>
                <a:spcPts val="8800"/>
              </a:lnSpc>
            </a:pPr>
            <a:r>
              <a:rPr lang="zh-CN" altLang="en-US" sz="8000" b="0" i="0" u="none" spc="1600" dirty="0">
                <a:solidFill>
                  <a:srgbClr val="BDA384">
                    <a:alpha val="100000"/>
                  </a:srgbClr>
                </a:solidFill>
                <a:latin typeface="Alibaba PuHuiTi Regular" charset="-122"/>
                <a:ea typeface="Alibaba PuHuiTi Regular" charset="-122"/>
                <a:cs typeface="Alibaba PuHuiTi Regular" charset="-122"/>
              </a:rPr>
              <a:t>03</a:t>
            </a:r>
            <a:endParaRPr kumimoji="1" lang="zh-CN" altLang="en-US" sz="2000" dirty="0">
              <a:solidFill>
                <a:srgbClr val="000000"/>
              </a:solidFill>
            </a:endParaRPr>
          </a:p>
        </p:txBody>
      </p:sp>
      <p:sp>
        <p:nvSpPr>
          <p:cNvPr id="11148" name="文本"/>
          <p:cNvSpPr>
            <a:spLocks noGrp="1"/>
          </p:cNvSpPr>
          <p:nvPr>
            <p:ph type="ctrTitle"/>
          </p:nvPr>
        </p:nvSpPr>
        <p:spPr>
          <a:xfrm>
            <a:off x="14344218" y="5984022"/>
            <a:ext cx="6592503" cy="600710"/>
          </a:xfrm>
          <a:prstGeom prst="rect">
            <a:avLst/>
          </a:prstGeom>
        </p:spPr>
        <p:txBody>
          <a:bodyPr lIns="0" tIns="0" rIns="0" bIns="0">
            <a:noAutofit/>
          </a:bodyPr>
          <a:lstStyle/>
          <a:p>
            <a:pPr algn="l">
              <a:lnSpc>
                <a:spcPts val="4730"/>
              </a:lnSpc>
            </a:pPr>
            <a:r>
              <a:rPr lang="zh-CN" altLang="en-US" sz="4300" b="0" i="0" u="none" spc="430" dirty="0">
                <a:solidFill>
                  <a:srgbClr val="BDA384">
                    <a:alpha val="100000"/>
                  </a:srgbClr>
                </a:solidFill>
                <a:latin typeface="Alibaba Sans Bold" charset="-122"/>
                <a:ea typeface="Alibaba Sans Bold" charset="-122"/>
                <a:cs typeface="Alibaba Sans Bold" charset="-122"/>
              </a:rPr>
              <a:t>The advaned client</a:t>
            </a:r>
            <a:endParaRPr kumimoji="1" lang="zh-CN" altLang="en-US" sz="2000" dirty="0">
              <a:solidFill>
                <a:srgbClr val="000000"/>
              </a:solidFill>
            </a:endParaRPr>
          </a:p>
        </p:txBody>
      </p:sp>
      <p:sp>
        <p:nvSpPr>
          <p:cNvPr id="12178" name="文本"/>
          <p:cNvSpPr>
            <a:spLocks noGrp="1"/>
          </p:cNvSpPr>
          <p:nvPr>
            <p:ph type="ctrTitle"/>
          </p:nvPr>
        </p:nvSpPr>
        <p:spPr>
          <a:xfrm>
            <a:off x="14344218" y="8621675"/>
            <a:ext cx="6592503" cy="600710"/>
          </a:xfrm>
          <a:prstGeom prst="rect">
            <a:avLst/>
          </a:prstGeom>
        </p:spPr>
        <p:txBody>
          <a:bodyPr lIns="0" tIns="0" rIns="0" bIns="0">
            <a:noAutofit/>
          </a:bodyPr>
          <a:lstStyle/>
          <a:p>
            <a:pPr algn="l">
              <a:lnSpc>
                <a:spcPts val="4730"/>
              </a:lnSpc>
            </a:pPr>
            <a:r>
              <a:rPr lang="zh-CN" altLang="en-US" sz="4300" b="0" i="0" u="none" spc="430" dirty="0">
                <a:solidFill>
                  <a:srgbClr val="BDA384">
                    <a:alpha val="100000"/>
                  </a:srgbClr>
                </a:solidFill>
                <a:latin typeface="Alibaba Sans Bold" charset="-122"/>
                <a:ea typeface="Alibaba Sans Bold" charset="-122"/>
                <a:cs typeface="Alibaba Sans Bold" charset="-122"/>
              </a:rPr>
              <a:t>The server system </a:t>
            </a:r>
            <a:endParaRPr kumimoji="1" lang="zh-CN" altLang="en-US" sz="20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12497" b="12497"/>
          <a:stretch/>
        </p:blipFill>
        <p:spPr>
          <a:xfrm>
            <a:off x="290" y="24163"/>
            <a:ext cx="24383999" cy="13716000"/>
          </a:xfrm>
          <a:prstGeom prst="rect">
            <a:avLst/>
          </a:prstGeom>
        </p:spPr>
      </p:pic>
      <p:pic>
        <p:nvPicPr>
          <p:cNvPr id="15" name="Picture" descr="Picture">
            <a:extLst>
              <a:ext uri="{FF2B5EF4-FFF2-40B4-BE49-F238E27FC236}">
                <a16:creationId xmlns:a16="http://schemas.microsoft.com/office/drawing/2014/main" id="{17BB441D-A7DF-4CD6-8916-DD32E1F0841F}"/>
              </a:ext>
            </a:extLst>
          </p:cNvPr>
          <p:cNvPicPr>
            <a:picLocks noChangeAspect="1"/>
          </p:cNvPicPr>
          <p:nvPr/>
        </p:nvPicPr>
        <p:blipFill>
          <a:blip r:embed="rId3" cstate="print">
            <a:alphaModFix amt="80000"/>
          </a:blip>
          <a:stretch>
            <a:fillRect/>
          </a:stretch>
        </p:blipFill>
        <p:spPr>
          <a:xfrm>
            <a:off x="0" y="0"/>
            <a:ext cx="24384289" cy="13740163"/>
          </a:xfrm>
          <a:prstGeom prst="rect">
            <a:avLst/>
          </a:prstGeom>
        </p:spPr>
      </p:pic>
      <p:pic>
        <p:nvPicPr>
          <p:cNvPr id="920" name="Picture" descr="Picture"/>
          <p:cNvPicPr>
            <a:picLocks noChangeAspect="1"/>
          </p:cNvPicPr>
          <p:nvPr/>
        </p:nvPicPr>
        <p:blipFill>
          <a:blip r:embed="rId4" cstate="print">
            <a:alphaModFix/>
          </a:blip>
          <a:stretch>
            <a:fillRect/>
          </a:stretch>
        </p:blipFill>
        <p:spPr>
          <a:xfrm rot="3419999">
            <a:off x="-1507239" y="4014573"/>
            <a:ext cx="9414051" cy="12230247"/>
          </a:xfrm>
          <a:prstGeom prst="rect">
            <a:avLst/>
          </a:prstGeom>
        </p:spPr>
      </p:pic>
      <p:pic>
        <p:nvPicPr>
          <p:cNvPr id="1395" name="Picture" descr="Picture"/>
          <p:cNvPicPr>
            <a:picLocks noChangeAspect="1"/>
          </p:cNvPicPr>
          <p:nvPr/>
        </p:nvPicPr>
        <p:blipFill>
          <a:blip r:embed="rId5" cstate="print">
            <a:alphaModFix/>
          </a:blip>
          <a:stretch>
            <a:fillRect/>
          </a:stretch>
        </p:blipFill>
        <p:spPr>
          <a:xfrm>
            <a:off x="6050506" y="5024951"/>
            <a:ext cx="2117799" cy="2117799"/>
          </a:xfrm>
          <a:prstGeom prst="rect">
            <a:avLst/>
          </a:prstGeom>
        </p:spPr>
      </p:pic>
      <p:sp>
        <p:nvSpPr>
          <p:cNvPr id="1863" name="文本"/>
          <p:cNvSpPr>
            <a:spLocks noGrp="1"/>
          </p:cNvSpPr>
          <p:nvPr>
            <p:ph type="ctrTitle"/>
          </p:nvPr>
        </p:nvSpPr>
        <p:spPr>
          <a:xfrm>
            <a:off x="3199786" y="7626917"/>
            <a:ext cx="2419558" cy="1396999"/>
          </a:xfrm>
          <a:prstGeom prst="rect">
            <a:avLst/>
          </a:prstGeom>
        </p:spPr>
        <p:txBody>
          <a:bodyPr lIns="0" tIns="0" rIns="0" bIns="0">
            <a:noAutofit/>
          </a:bodyPr>
          <a:lstStyle/>
          <a:p>
            <a:pPr algn="ctr">
              <a:lnSpc>
                <a:spcPts val="11000"/>
              </a:lnSpc>
            </a:pPr>
            <a:r>
              <a:rPr lang="zh-CN" altLang="en-US" sz="10000" b="0" i="0" u="none" spc="2000" dirty="0">
                <a:solidFill>
                  <a:srgbClr val="BDA384"/>
                </a:solidFill>
                <a:latin typeface="Alibaba PuHuiTi Regular" charset="-122"/>
                <a:ea typeface="Alibaba PuHuiTi Regular" charset="-122"/>
                <a:cs typeface="Alibaba PuHuiTi Regular" charset="-122"/>
              </a:rPr>
              <a:t>01</a:t>
            </a:r>
            <a:endParaRPr kumimoji="1" lang="zh-CN" altLang="en-US" sz="2000" dirty="0">
              <a:solidFill>
                <a:srgbClr val="BDA384"/>
              </a:solidFill>
            </a:endParaRPr>
          </a:p>
        </p:txBody>
      </p:sp>
      <p:pic>
        <p:nvPicPr>
          <p:cNvPr id="2899" name="Picture" descr="Picture"/>
          <p:cNvPicPr>
            <a:picLocks noChangeAspect="1"/>
          </p:cNvPicPr>
          <p:nvPr/>
        </p:nvPicPr>
        <p:blipFill>
          <a:blip r:embed="rId6" cstate="print">
            <a:alphaModFix/>
          </a:blip>
          <a:stretch>
            <a:fillRect/>
          </a:stretch>
        </p:blipFill>
        <p:spPr>
          <a:xfrm rot="16200000">
            <a:off x="4282456" y="7006639"/>
            <a:ext cx="45683" cy="4891934"/>
          </a:xfrm>
          <a:prstGeom prst="rect">
            <a:avLst/>
          </a:prstGeom>
        </p:spPr>
      </p:pic>
      <p:sp>
        <p:nvSpPr>
          <p:cNvPr id="3372" name="文本"/>
          <p:cNvSpPr>
            <a:spLocks noGrp="1"/>
          </p:cNvSpPr>
          <p:nvPr>
            <p:ph type="ctrTitle"/>
          </p:nvPr>
        </p:nvSpPr>
        <p:spPr>
          <a:xfrm>
            <a:off x="1859330" y="9829342"/>
            <a:ext cx="5707083" cy="600710"/>
          </a:xfrm>
          <a:prstGeom prst="rect">
            <a:avLst/>
          </a:prstGeom>
        </p:spPr>
        <p:txBody>
          <a:bodyPr lIns="0" tIns="0" rIns="0" bIns="0">
            <a:noAutofit/>
          </a:bodyPr>
          <a:lstStyle/>
          <a:p>
            <a:pPr algn="l">
              <a:lnSpc>
                <a:spcPts val="4730"/>
              </a:lnSpc>
            </a:pPr>
            <a:r>
              <a:rPr lang="zh-CN" altLang="en-US" sz="4300" b="0" i="0" u="none" spc="430" dirty="0">
                <a:solidFill>
                  <a:srgbClr val="BDA384"/>
                </a:solidFill>
                <a:latin typeface="Alibaba Sans Bold" charset="-122"/>
                <a:ea typeface="Alibaba Sans Bold" charset="-122"/>
                <a:cs typeface="Alibaba Sans Bold" charset="-122"/>
              </a:rPr>
              <a:t>The basic client</a:t>
            </a:r>
            <a:endParaRPr kumimoji="1" lang="zh-CN" altLang="en-US" sz="2000" dirty="0">
              <a:solidFill>
                <a:srgbClr val="BDA384"/>
              </a:solidFill>
            </a:endParaRPr>
          </a:p>
        </p:txBody>
      </p:sp>
      <p:sp>
        <p:nvSpPr>
          <p:cNvPr id="4398" name="文本"/>
          <p:cNvSpPr>
            <a:spLocks noGrp="1"/>
          </p:cNvSpPr>
          <p:nvPr>
            <p:ph type="ctrTitle"/>
          </p:nvPr>
        </p:nvSpPr>
        <p:spPr>
          <a:xfrm>
            <a:off x="1709724" y="10686358"/>
            <a:ext cx="5399682" cy="725119"/>
          </a:xfrm>
          <a:prstGeom prst="rect">
            <a:avLst/>
          </a:prstGeom>
        </p:spPr>
        <p:txBody>
          <a:bodyPr lIns="0" tIns="0" rIns="0" bIns="0">
            <a:noAutofit/>
          </a:bodyPr>
          <a:lstStyle/>
          <a:p>
            <a:pPr algn="ctr">
              <a:lnSpc>
                <a:spcPts val="2854"/>
              </a:lnSpc>
            </a:pPr>
            <a:r>
              <a:rPr lang="zh-CN" altLang="en-US" sz="2595" b="0" i="0" u="none" spc="389" dirty="0">
                <a:solidFill>
                  <a:srgbClr val="D8D8D8">
                    <a:alpha val="100000"/>
                  </a:srgbClr>
                </a:solidFill>
                <a:latin typeface="Maven Pro Bold" charset="-122"/>
                <a:ea typeface="Maven Pro Bold" charset="-122"/>
                <a:cs typeface="Maven Pro Bold" charset="-122"/>
              </a:rPr>
              <a:t>The instruction for client with</a:t>
            </a:r>
            <a:r>
              <a:rPr lang="en-US" altLang="zh-CN" sz="2595" b="0" i="0" u="none" spc="389" dirty="0">
                <a:solidFill>
                  <a:srgbClr val="D8D8D8">
                    <a:alpha val="100000"/>
                  </a:srgbClr>
                </a:solidFill>
                <a:latin typeface="Maven Pro Bold" charset="-122"/>
                <a:ea typeface="Maven Pro Bold" charset="-122"/>
                <a:cs typeface="Maven Pro Bold" charset="-122"/>
              </a:rPr>
              <a:t>out</a:t>
            </a:r>
            <a:r>
              <a:rPr lang="zh-CN" altLang="en-US" sz="2595" b="0" i="0" u="none" spc="389" dirty="0">
                <a:solidFill>
                  <a:srgbClr val="D8D8D8">
                    <a:alpha val="100000"/>
                  </a:srgbClr>
                </a:solidFill>
                <a:latin typeface="Maven Pro Bold" charset="-122"/>
                <a:ea typeface="Maven Pro Bold" charset="-122"/>
                <a:cs typeface="Maven Pro Bold" charset="-122"/>
              </a:rPr>
              <a:t> GUI</a:t>
            </a:r>
            <a:endParaRPr kumimoji="1" lang="zh-CN" altLang="en-US" sz="2000" dirty="0">
              <a:solidFill>
                <a:srgbClr val="000000"/>
              </a:solidFill>
            </a:endParaRPr>
          </a:p>
        </p:txBody>
      </p:sp>
      <p:pic>
        <p:nvPicPr>
          <p:cNvPr id="5437" name="Picture" descr="Picture"/>
          <p:cNvPicPr>
            <a:picLocks noChangeAspect="1"/>
          </p:cNvPicPr>
          <p:nvPr/>
        </p:nvPicPr>
        <p:blipFill>
          <a:blip r:embed="rId7" cstate="print">
            <a:alphaModFix/>
          </a:blip>
          <a:stretch>
            <a:fillRect/>
          </a:stretch>
        </p:blipFill>
        <p:spPr>
          <a:xfrm>
            <a:off x="6208578" y="5309701"/>
            <a:ext cx="1801655" cy="1548297"/>
          </a:xfrm>
          <a:prstGeom prst="rect">
            <a:avLst/>
          </a:prstGeom>
        </p:spPr>
      </p:pic>
      <p:sp>
        <p:nvSpPr>
          <p:cNvPr id="5905" name="文本"/>
          <p:cNvSpPr>
            <a:spLocks noGrp="1"/>
          </p:cNvSpPr>
          <p:nvPr>
            <p:ph type="ctrTitle"/>
          </p:nvPr>
        </p:nvSpPr>
        <p:spPr>
          <a:xfrm>
            <a:off x="13898683" y="5309701"/>
            <a:ext cx="5451282" cy="7546807"/>
          </a:xfrm>
          <a:prstGeom prst="rect">
            <a:avLst/>
          </a:prstGeom>
        </p:spPr>
        <p:txBody>
          <a:bodyPr lIns="0" tIns="0" rIns="0" bIns="0">
            <a:noAutofit/>
          </a:bodyPr>
          <a:lstStyle/>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List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Exist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Compare</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Upload</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Download</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a:t>
            </a:r>
            <a:endParaRPr kumimoji="1" lang="zh-CN" altLang="en-US" sz="2000" spc="600" dirty="0">
              <a:solidFill>
                <a:srgbClr val="000000"/>
              </a:solidFill>
            </a:endParaRPr>
          </a:p>
          <a:p>
            <a:pPr algn="ctr">
              <a:lnSpc>
                <a:spcPts val="4093"/>
              </a:lnSpc>
            </a:pPr>
            <a:r>
              <a:rPr lang="zh-CN" altLang="en-US" sz="4494" b="0" i="0" u="none" spc="600" dirty="0">
                <a:solidFill>
                  <a:srgbClr val="FFFFFF">
                    <a:alpha val="100000"/>
                  </a:srgbClr>
                </a:solidFill>
                <a:latin typeface="Noto Sans S Chinese Regular" charset="-122"/>
                <a:ea typeface="Noto Sans S Chinese Regular" charset="-122"/>
                <a:cs typeface="Noto Sans S Chinese Regular" charset="-122"/>
              </a:rPr>
              <a:t>Delete</a:t>
            </a:r>
            <a:endParaRPr kumimoji="1" lang="zh-CN" altLang="en-US" sz="2000" spc="600" dirty="0">
              <a:solidFill>
                <a:srgbClr val="000000"/>
              </a:solidFill>
            </a:endParaRPr>
          </a:p>
        </p:txBody>
      </p:sp>
      <p:sp>
        <p:nvSpPr>
          <p:cNvPr id="14" name="文本">
            <a:extLst>
              <a:ext uri="{FF2B5EF4-FFF2-40B4-BE49-F238E27FC236}">
                <a16:creationId xmlns:a16="http://schemas.microsoft.com/office/drawing/2014/main" id="{218A17A3-CB5F-4DF6-A9A8-5381AEFCBC77}"/>
              </a:ext>
            </a:extLst>
          </p:cNvPr>
          <p:cNvSpPr txBox="1">
            <a:spLocks/>
          </p:cNvSpPr>
          <p:nvPr/>
        </p:nvSpPr>
        <p:spPr>
          <a:xfrm>
            <a:off x="12429107" y="3302351"/>
            <a:ext cx="8390433"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7200" dirty="0">
                <a:solidFill>
                  <a:srgbClr val="BDA384"/>
                </a:solidFill>
                <a:latin typeface="Alibaba Sans Bold" charset="-122"/>
                <a:ea typeface="Alibaba Sans Bold" charset="-122"/>
                <a:cs typeface="Alibaba Sans Bold" charset="-122"/>
              </a:rPr>
              <a:t>Operations offered</a:t>
            </a:r>
            <a:endParaRPr kumimoji="1" lang="zh-CN" altLang="en-US" sz="7200" dirty="0">
              <a:solidFill>
                <a:srgbClr val="BDA384"/>
              </a:solidFill>
            </a:endParaRPr>
          </a:p>
        </p:txBody>
      </p:sp>
      <p:cxnSp>
        <p:nvCxnSpPr>
          <p:cNvPr id="6" name="直接连接符 5">
            <a:extLst>
              <a:ext uri="{FF2B5EF4-FFF2-40B4-BE49-F238E27FC236}">
                <a16:creationId xmlns:a16="http://schemas.microsoft.com/office/drawing/2014/main" id="{326D5883-D1CA-4F47-BA57-F742808E7700}"/>
              </a:ext>
            </a:extLst>
          </p:cNvPr>
          <p:cNvCxnSpPr/>
          <p:nvPr/>
        </p:nvCxnSpPr>
        <p:spPr>
          <a:xfrm>
            <a:off x="11954894" y="4715435"/>
            <a:ext cx="9650047"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7818" b="7818"/>
          <a:stretch/>
        </p:blipFill>
        <p:spPr>
          <a:xfrm>
            <a:off x="1" y="-1"/>
            <a:ext cx="24383999" cy="13691839"/>
          </a:xfrm>
          <a:prstGeom prst="rect">
            <a:avLst/>
          </a:prstGeom>
        </p:spPr>
      </p:pic>
      <p:sp>
        <p:nvSpPr>
          <p:cNvPr id="3" name="矩形 2">
            <a:extLst>
              <a:ext uri="{FF2B5EF4-FFF2-40B4-BE49-F238E27FC236}">
                <a16:creationId xmlns:a16="http://schemas.microsoft.com/office/drawing/2014/main" id="{5A8B6A04-2D84-4B70-BCAC-D359A16A8B75}"/>
              </a:ext>
            </a:extLst>
          </p:cNvPr>
          <p:cNvSpPr/>
          <p:nvPr/>
        </p:nvSpPr>
        <p:spPr>
          <a:xfrm>
            <a:off x="12403791" y="12081"/>
            <a:ext cx="11980209" cy="13716000"/>
          </a:xfrm>
          <a:prstGeom prst="rect">
            <a:avLst/>
          </a:prstGeom>
          <a:solidFill>
            <a:srgbClr val="1D1B11">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4" name="Picture" descr="Picture"/>
          <p:cNvPicPr>
            <a:picLocks noChangeAspect="1"/>
          </p:cNvPicPr>
          <p:nvPr/>
        </p:nvPicPr>
        <p:blipFill>
          <a:blip r:embed="rId3" cstate="print">
            <a:alphaModFix amt="90000"/>
          </a:blip>
          <a:stretch>
            <a:fillRect/>
          </a:stretch>
        </p:blipFill>
        <p:spPr>
          <a:xfrm>
            <a:off x="1" y="0"/>
            <a:ext cx="12403790" cy="13740163"/>
          </a:xfrm>
          <a:prstGeom prst="rect">
            <a:avLst/>
          </a:prstGeom>
          <a:solidFill>
            <a:schemeClr val="bg2">
              <a:lumMod val="10000"/>
              <a:alpha val="4000"/>
            </a:schemeClr>
          </a:solidFill>
        </p:spPr>
      </p:pic>
      <p:sp>
        <p:nvSpPr>
          <p:cNvPr id="1395" name="文本"/>
          <p:cNvSpPr>
            <a:spLocks noGrp="1"/>
          </p:cNvSpPr>
          <p:nvPr>
            <p:ph type="ctrTitle"/>
          </p:nvPr>
        </p:nvSpPr>
        <p:spPr>
          <a:xfrm>
            <a:off x="2412952" y="1195032"/>
            <a:ext cx="3726539" cy="531217"/>
          </a:xfrm>
          <a:prstGeom prst="rect">
            <a:avLst/>
          </a:prstGeom>
        </p:spPr>
        <p:txBody>
          <a:bodyPr lIns="0" tIns="0" rIns="0" bIns="0">
            <a:noAutofit/>
          </a:bodyPr>
          <a:lstStyle/>
          <a:p>
            <a:pPr algn="l">
              <a:lnSpc>
                <a:spcPts val="4730"/>
              </a:lnSpc>
            </a:pPr>
            <a:r>
              <a:rPr lang="en-US" altLang="zh-CN" sz="4300" b="0" i="0" u="none" dirty="0">
                <a:solidFill>
                  <a:srgbClr val="BDA384">
                    <a:alpha val="100000"/>
                  </a:srgbClr>
                </a:solidFill>
                <a:latin typeface="Noto Sans S Chinese Bold" charset="-122"/>
                <a:ea typeface="Noto Sans S Chinese Bold" charset="-122"/>
                <a:cs typeface="Noto Sans S Chinese Bold" charset="-122"/>
              </a:rPr>
              <a:t>LIST</a:t>
            </a:r>
            <a:r>
              <a:rPr lang="en-US" altLang="zh-CN" sz="4300" b="0" i="0" u="none"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31" name="文本"/>
          <p:cNvSpPr>
            <a:spLocks noGrp="1"/>
          </p:cNvSpPr>
          <p:nvPr>
            <p:ph type="ctrTitle"/>
          </p:nvPr>
        </p:nvSpPr>
        <p:spPr>
          <a:xfrm>
            <a:off x="2405015" y="1937938"/>
            <a:ext cx="6211447" cy="373618"/>
          </a:xfrm>
          <a:prstGeom prst="rect">
            <a:avLst/>
          </a:prstGeom>
        </p:spPr>
        <p:txBody>
          <a:bodyPr lIns="0" tIns="0" rIns="0" bIns="0">
            <a:noAutofit/>
          </a:bodyPr>
          <a:lstStyle/>
          <a:p>
            <a:pPr algn="l">
              <a:lnSpc>
                <a:spcPts val="2876"/>
              </a:lnSpc>
            </a:pPr>
            <a:r>
              <a:rPr kumimoji="1" lang="en-US" altLang="zh-CN" sz="2614" spc="300" dirty="0">
                <a:solidFill>
                  <a:srgbClr val="D8D8D8">
                    <a:alpha val="100000"/>
                  </a:srgbClr>
                </a:solidFill>
                <a:ea typeface="Maven Pro Bold" charset="-122"/>
              </a:rPr>
              <a:t>Show the files in the database now</a:t>
            </a:r>
            <a:endParaRPr kumimoji="1" lang="zh-CN" altLang="en-US" sz="2000" spc="300" dirty="0">
              <a:solidFill>
                <a:srgbClr val="000000"/>
              </a:solidFill>
            </a:endParaRPr>
          </a:p>
        </p:txBody>
      </p:sp>
      <p:pic>
        <p:nvPicPr>
          <p:cNvPr id="920" name="Picture" descr="Picture"/>
          <p:cNvPicPr>
            <a:picLocks noChangeAspect="1"/>
          </p:cNvPicPr>
          <p:nvPr/>
        </p:nvPicPr>
        <p:blipFill>
          <a:blip r:embed="rId4" cstate="print">
            <a:alphaModFix/>
          </a:blip>
          <a:stretch>
            <a:fillRect/>
          </a:stretch>
        </p:blipFill>
        <p:spPr>
          <a:xfrm rot="16200000">
            <a:off x="11965993" y="-7050075"/>
            <a:ext cx="28287" cy="19150243"/>
          </a:xfrm>
          <a:prstGeom prst="rect">
            <a:avLst/>
          </a:prstGeom>
        </p:spPr>
      </p:pic>
      <p:sp>
        <p:nvSpPr>
          <p:cNvPr id="22" name="文本">
            <a:extLst>
              <a:ext uri="{FF2B5EF4-FFF2-40B4-BE49-F238E27FC236}">
                <a16:creationId xmlns:a16="http://schemas.microsoft.com/office/drawing/2014/main" id="{62F7E8D9-849D-4E1D-9C69-7291E17389C1}"/>
              </a:ext>
            </a:extLst>
          </p:cNvPr>
          <p:cNvSpPr txBox="1">
            <a:spLocks/>
          </p:cNvSpPr>
          <p:nvPr/>
        </p:nvSpPr>
        <p:spPr>
          <a:xfrm>
            <a:off x="17828719" y="1347432"/>
            <a:ext cx="3726539" cy="53121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4730"/>
              </a:lnSpc>
            </a:pPr>
            <a:r>
              <a:rPr lang="en-US" altLang="zh-CN" sz="4300" dirty="0">
                <a:solidFill>
                  <a:srgbClr val="BDA384">
                    <a:alpha val="100000"/>
                  </a:srgbClr>
                </a:solidFill>
                <a:latin typeface="Noto Sans S Chinese Bold" charset="-122"/>
                <a:ea typeface="Noto Sans S Chinese Bold" charset="-122"/>
                <a:cs typeface="Noto Sans S Chinese Bold" charset="-122"/>
              </a:rPr>
              <a:t>Exist</a:t>
            </a:r>
            <a:r>
              <a:rPr lang="en-US" altLang="zh-CN" sz="4300"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 name="文本">
            <a:extLst>
              <a:ext uri="{FF2B5EF4-FFF2-40B4-BE49-F238E27FC236}">
                <a16:creationId xmlns:a16="http://schemas.microsoft.com/office/drawing/2014/main" id="{B5E94A97-66B8-407F-A656-8B516D9A83E0}"/>
              </a:ext>
            </a:extLst>
          </p:cNvPr>
          <p:cNvSpPr txBox="1">
            <a:spLocks/>
          </p:cNvSpPr>
          <p:nvPr/>
        </p:nvSpPr>
        <p:spPr>
          <a:xfrm>
            <a:off x="13582650" y="1878649"/>
            <a:ext cx="8002303" cy="41863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2876"/>
              </a:lnSpc>
            </a:pPr>
            <a:r>
              <a:rPr kumimoji="1" lang="en-US" altLang="zh-CN" sz="2614" spc="300" dirty="0">
                <a:solidFill>
                  <a:srgbClr val="D8D8D8">
                    <a:alpha val="100000"/>
                  </a:srgbClr>
                </a:solidFill>
                <a:ea typeface="Maven Pro Bold" charset="-122"/>
              </a:rPr>
              <a:t>Check whether the file exists in the database</a:t>
            </a:r>
            <a:endParaRPr kumimoji="1" lang="zh-CN" altLang="en-US" sz="2000" spc="300" dirty="0">
              <a:solidFill>
                <a:srgbClr val="000000"/>
              </a:solidFill>
            </a:endParaRPr>
          </a:p>
        </p:txBody>
      </p:sp>
      <p:pic>
        <p:nvPicPr>
          <p:cNvPr id="5" name="图片 4">
            <a:extLst>
              <a:ext uri="{FF2B5EF4-FFF2-40B4-BE49-F238E27FC236}">
                <a16:creationId xmlns:a16="http://schemas.microsoft.com/office/drawing/2014/main" id="{1129A43B-F303-4E14-BCCE-C4060C3C65E5}"/>
              </a:ext>
            </a:extLst>
          </p:cNvPr>
          <p:cNvPicPr>
            <a:picLocks noChangeAspect="1"/>
          </p:cNvPicPr>
          <p:nvPr/>
        </p:nvPicPr>
        <p:blipFill rotWithShape="1">
          <a:blip r:embed="rId5">
            <a:extLst>
              <a:ext uri="{28A0092B-C50C-407E-A947-70E740481C1C}">
                <a14:useLocalDpi xmlns:a14="http://schemas.microsoft.com/office/drawing/2010/main" val="0"/>
              </a:ext>
            </a:extLst>
          </a:blip>
          <a:srcRect l="2400" t="52381" r="62502" b="11158"/>
          <a:stretch/>
        </p:blipFill>
        <p:spPr>
          <a:xfrm>
            <a:off x="1390998" y="3492737"/>
            <a:ext cx="10064550" cy="5881257"/>
          </a:xfrm>
          <a:prstGeom prst="rect">
            <a:avLst/>
          </a:prstGeom>
        </p:spPr>
      </p:pic>
      <p:sp>
        <p:nvSpPr>
          <p:cNvPr id="27" name="文本">
            <a:extLst>
              <a:ext uri="{FF2B5EF4-FFF2-40B4-BE49-F238E27FC236}">
                <a16:creationId xmlns:a16="http://schemas.microsoft.com/office/drawing/2014/main" id="{77D486C2-004A-44AB-8CE2-94B765227113}"/>
              </a:ext>
            </a:extLst>
          </p:cNvPr>
          <p:cNvSpPr txBox="1">
            <a:spLocks/>
          </p:cNvSpPr>
          <p:nvPr/>
        </p:nvSpPr>
        <p:spPr>
          <a:xfrm>
            <a:off x="2733362" y="10555175"/>
            <a:ext cx="6211447" cy="373618"/>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876"/>
              </a:lnSpc>
            </a:pPr>
            <a:endParaRPr kumimoji="1" lang="zh-CN" altLang="en-US" sz="2000" spc="300" dirty="0">
              <a:solidFill>
                <a:srgbClr val="000000"/>
              </a:solidFill>
            </a:endParaRPr>
          </a:p>
        </p:txBody>
      </p:sp>
      <p:sp>
        <p:nvSpPr>
          <p:cNvPr id="6" name="文本框 5">
            <a:extLst>
              <a:ext uri="{FF2B5EF4-FFF2-40B4-BE49-F238E27FC236}">
                <a16:creationId xmlns:a16="http://schemas.microsoft.com/office/drawing/2014/main" id="{C3989E59-574A-4671-A172-E91E95E9C9E2}"/>
              </a:ext>
            </a:extLst>
          </p:cNvPr>
          <p:cNvSpPr txBox="1"/>
          <p:nvPr/>
        </p:nvSpPr>
        <p:spPr>
          <a:xfrm>
            <a:off x="1998343" y="10020852"/>
            <a:ext cx="8764907" cy="1815882"/>
          </a:xfrm>
          <a:prstGeom prst="rect">
            <a:avLst/>
          </a:prstGeom>
          <a:noFill/>
        </p:spPr>
        <p:txBody>
          <a:bodyPr wrap="square" rtlCol="0">
            <a:spAutoFit/>
          </a:bodyPr>
          <a:lstStyle/>
          <a:p>
            <a:r>
              <a:rPr lang="en-US" altLang="zh-CN" sz="2800" dirty="0">
                <a:solidFill>
                  <a:schemeClr val="bg1"/>
                </a:solidFill>
              </a:rPr>
              <a:t>The user can directly type the word “list” (regardless of  case) into the  terminal the client will print out all the files in the database with the md5, file length and the preview of the file context.</a:t>
            </a:r>
            <a:endParaRPr lang="zh-CN" altLang="en-US" sz="2800" dirty="0">
              <a:solidFill>
                <a:schemeClr val="bg1"/>
              </a:solidFill>
            </a:endParaRPr>
          </a:p>
        </p:txBody>
      </p:sp>
      <p:pic>
        <p:nvPicPr>
          <p:cNvPr id="8" name="图片 7">
            <a:extLst>
              <a:ext uri="{FF2B5EF4-FFF2-40B4-BE49-F238E27FC236}">
                <a16:creationId xmlns:a16="http://schemas.microsoft.com/office/drawing/2014/main" id="{D361FD4E-EBE3-4441-BE64-5E4E25BE554A}"/>
              </a:ext>
            </a:extLst>
          </p:cNvPr>
          <p:cNvPicPr>
            <a:picLocks noChangeAspect="1"/>
          </p:cNvPicPr>
          <p:nvPr/>
        </p:nvPicPr>
        <p:blipFill rotWithShape="1">
          <a:blip r:embed="rId6">
            <a:extLst>
              <a:ext uri="{28A0092B-C50C-407E-A947-70E740481C1C}">
                <a14:useLocalDpi xmlns:a14="http://schemas.microsoft.com/office/drawing/2010/main" val="0"/>
              </a:ext>
            </a:extLst>
          </a:blip>
          <a:srcRect l="2397" t="52778" r="62084" b="23828"/>
          <a:stretch/>
        </p:blipFill>
        <p:spPr>
          <a:xfrm>
            <a:off x="12798646" y="3492737"/>
            <a:ext cx="11116462" cy="4887014"/>
          </a:xfrm>
          <a:prstGeom prst="rect">
            <a:avLst/>
          </a:prstGeom>
        </p:spPr>
      </p:pic>
      <p:sp>
        <p:nvSpPr>
          <p:cNvPr id="32" name="文本框 31">
            <a:extLst>
              <a:ext uri="{FF2B5EF4-FFF2-40B4-BE49-F238E27FC236}">
                <a16:creationId xmlns:a16="http://schemas.microsoft.com/office/drawing/2014/main" id="{836552BD-EBCA-40B9-81EE-908EF3F4BE7A}"/>
              </a:ext>
            </a:extLst>
          </p:cNvPr>
          <p:cNvSpPr txBox="1"/>
          <p:nvPr/>
        </p:nvSpPr>
        <p:spPr>
          <a:xfrm>
            <a:off x="14011441" y="8895709"/>
            <a:ext cx="8764907" cy="3539430"/>
          </a:xfrm>
          <a:prstGeom prst="rect">
            <a:avLst/>
          </a:prstGeom>
          <a:noFill/>
        </p:spPr>
        <p:txBody>
          <a:bodyPr wrap="square" rtlCol="0">
            <a:spAutoFit/>
          </a:bodyPr>
          <a:lstStyle/>
          <a:p>
            <a:r>
              <a:rPr lang="en-US" altLang="zh-CN" sz="2800" dirty="0">
                <a:solidFill>
                  <a:schemeClr val="bg1"/>
                </a:solidFill>
              </a:rPr>
              <a:t>The user should type the word “exists” first (regardless of  case) to inform the class of operation. Then he could type the file path (the detected charset will be return), the md5 code of the file or type the key word “type” and enter the context of the file.</a:t>
            </a:r>
          </a:p>
          <a:p>
            <a:endParaRPr lang="en-US" altLang="zh-CN" sz="2800" dirty="0">
              <a:solidFill>
                <a:schemeClr val="bg1"/>
              </a:solidFill>
            </a:endParaRPr>
          </a:p>
          <a:p>
            <a:r>
              <a:rPr lang="en-US" altLang="zh-CN" sz="2800" dirty="0">
                <a:solidFill>
                  <a:schemeClr val="bg1"/>
                </a:solidFill>
              </a:rPr>
              <a:t>The client will print out the result to claim whether the file exists. </a:t>
            </a:r>
            <a:endParaRPr lang="zh-CN" altLang="en-US"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7818" b="7818"/>
          <a:stretch/>
        </p:blipFill>
        <p:spPr>
          <a:xfrm>
            <a:off x="1" y="-1"/>
            <a:ext cx="24383999" cy="13691839"/>
          </a:xfrm>
          <a:prstGeom prst="rect">
            <a:avLst/>
          </a:prstGeom>
        </p:spPr>
      </p:pic>
      <p:sp>
        <p:nvSpPr>
          <p:cNvPr id="3" name="矩形 2">
            <a:extLst>
              <a:ext uri="{FF2B5EF4-FFF2-40B4-BE49-F238E27FC236}">
                <a16:creationId xmlns:a16="http://schemas.microsoft.com/office/drawing/2014/main" id="{5A8B6A04-2D84-4B70-BCAC-D359A16A8B75}"/>
              </a:ext>
            </a:extLst>
          </p:cNvPr>
          <p:cNvSpPr/>
          <p:nvPr/>
        </p:nvSpPr>
        <p:spPr>
          <a:xfrm>
            <a:off x="12403791" y="12081"/>
            <a:ext cx="11980209" cy="13716000"/>
          </a:xfrm>
          <a:prstGeom prst="rect">
            <a:avLst/>
          </a:prstGeom>
          <a:solidFill>
            <a:srgbClr val="1D1B11">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4" name="Picture" descr="Picture"/>
          <p:cNvPicPr>
            <a:picLocks noChangeAspect="1"/>
          </p:cNvPicPr>
          <p:nvPr/>
        </p:nvPicPr>
        <p:blipFill>
          <a:blip r:embed="rId3" cstate="print">
            <a:alphaModFix amt="90000"/>
          </a:blip>
          <a:stretch>
            <a:fillRect/>
          </a:stretch>
        </p:blipFill>
        <p:spPr>
          <a:xfrm>
            <a:off x="1" y="0"/>
            <a:ext cx="12403790" cy="13740163"/>
          </a:xfrm>
          <a:prstGeom prst="rect">
            <a:avLst/>
          </a:prstGeom>
          <a:solidFill>
            <a:schemeClr val="bg2">
              <a:lumMod val="10000"/>
              <a:alpha val="4000"/>
            </a:schemeClr>
          </a:solidFill>
        </p:spPr>
      </p:pic>
      <p:sp>
        <p:nvSpPr>
          <p:cNvPr id="1395" name="文本"/>
          <p:cNvSpPr>
            <a:spLocks noGrp="1"/>
          </p:cNvSpPr>
          <p:nvPr>
            <p:ph type="ctrTitle"/>
          </p:nvPr>
        </p:nvSpPr>
        <p:spPr>
          <a:xfrm>
            <a:off x="2412952" y="1195032"/>
            <a:ext cx="3726539" cy="531217"/>
          </a:xfrm>
          <a:prstGeom prst="rect">
            <a:avLst/>
          </a:prstGeom>
        </p:spPr>
        <p:txBody>
          <a:bodyPr lIns="0" tIns="0" rIns="0" bIns="0">
            <a:noAutofit/>
          </a:bodyPr>
          <a:lstStyle/>
          <a:p>
            <a:pPr algn="l">
              <a:lnSpc>
                <a:spcPts val="4730"/>
              </a:lnSpc>
            </a:pPr>
            <a:r>
              <a:rPr lang="en-US" altLang="zh-CN" sz="4300" b="0" i="0" u="none" dirty="0">
                <a:solidFill>
                  <a:srgbClr val="BDA384">
                    <a:alpha val="100000"/>
                  </a:srgbClr>
                </a:solidFill>
                <a:latin typeface="Noto Sans S Chinese Bold" charset="-122"/>
                <a:ea typeface="Noto Sans S Chinese Bold" charset="-122"/>
                <a:cs typeface="Noto Sans S Chinese Bold" charset="-122"/>
              </a:rPr>
              <a:t>Compare </a:t>
            </a:r>
            <a:r>
              <a:rPr lang="en-US" altLang="zh-CN" sz="4300" b="0" i="0" u="none"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31" name="文本"/>
          <p:cNvSpPr>
            <a:spLocks noGrp="1"/>
          </p:cNvSpPr>
          <p:nvPr>
            <p:ph type="ctrTitle"/>
          </p:nvPr>
        </p:nvSpPr>
        <p:spPr>
          <a:xfrm>
            <a:off x="2405015" y="1937938"/>
            <a:ext cx="6211447" cy="373618"/>
          </a:xfrm>
          <a:prstGeom prst="rect">
            <a:avLst/>
          </a:prstGeom>
        </p:spPr>
        <p:txBody>
          <a:bodyPr lIns="0" tIns="0" rIns="0" bIns="0">
            <a:noAutofit/>
          </a:bodyPr>
          <a:lstStyle/>
          <a:p>
            <a:pPr algn="l">
              <a:lnSpc>
                <a:spcPts val="2876"/>
              </a:lnSpc>
            </a:pPr>
            <a:r>
              <a:rPr kumimoji="1" lang="en-US" altLang="zh-CN" sz="2614" spc="300" dirty="0">
                <a:solidFill>
                  <a:srgbClr val="D8D8D8">
                    <a:alpha val="100000"/>
                  </a:srgbClr>
                </a:solidFill>
                <a:ea typeface="Maven Pro Bold" charset="-122"/>
              </a:rPr>
              <a:t>Calculate the distance of two files</a:t>
            </a:r>
            <a:endParaRPr kumimoji="1" lang="zh-CN" altLang="en-US" sz="2000" spc="300" dirty="0">
              <a:solidFill>
                <a:srgbClr val="000000"/>
              </a:solidFill>
            </a:endParaRPr>
          </a:p>
        </p:txBody>
      </p:sp>
      <p:pic>
        <p:nvPicPr>
          <p:cNvPr id="920" name="Picture" descr="Picture"/>
          <p:cNvPicPr>
            <a:picLocks noChangeAspect="1"/>
          </p:cNvPicPr>
          <p:nvPr/>
        </p:nvPicPr>
        <p:blipFill>
          <a:blip r:embed="rId4" cstate="print">
            <a:alphaModFix/>
          </a:blip>
          <a:stretch>
            <a:fillRect/>
          </a:stretch>
        </p:blipFill>
        <p:spPr>
          <a:xfrm rot="16200000">
            <a:off x="11965993" y="-7050075"/>
            <a:ext cx="28287" cy="19150243"/>
          </a:xfrm>
          <a:prstGeom prst="rect">
            <a:avLst/>
          </a:prstGeom>
        </p:spPr>
      </p:pic>
      <p:sp>
        <p:nvSpPr>
          <p:cNvPr id="22" name="文本">
            <a:extLst>
              <a:ext uri="{FF2B5EF4-FFF2-40B4-BE49-F238E27FC236}">
                <a16:creationId xmlns:a16="http://schemas.microsoft.com/office/drawing/2014/main" id="{62F7E8D9-849D-4E1D-9C69-7291E17389C1}"/>
              </a:ext>
            </a:extLst>
          </p:cNvPr>
          <p:cNvSpPr txBox="1">
            <a:spLocks/>
          </p:cNvSpPr>
          <p:nvPr/>
        </p:nvSpPr>
        <p:spPr>
          <a:xfrm>
            <a:off x="17828719" y="1347432"/>
            <a:ext cx="3726539" cy="53121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4730"/>
              </a:lnSpc>
            </a:pPr>
            <a:r>
              <a:rPr lang="en-US" altLang="zh-CN" sz="4300" dirty="0">
                <a:solidFill>
                  <a:srgbClr val="BDA384">
                    <a:alpha val="100000"/>
                  </a:srgbClr>
                </a:solidFill>
                <a:ea typeface="Noto Sans S Chinese Bold" charset="-122"/>
              </a:rPr>
              <a:t>Upload </a:t>
            </a:r>
            <a:endParaRPr lang="zh-CN" altLang="en-US" sz="4300" dirty="0">
              <a:solidFill>
                <a:srgbClr val="BDA384">
                  <a:alpha val="100000"/>
                </a:srgbClr>
              </a:solidFill>
              <a:ea typeface="Noto Sans S Chinese Bold" charset="-122"/>
            </a:endParaRPr>
          </a:p>
        </p:txBody>
      </p:sp>
      <p:sp>
        <p:nvSpPr>
          <p:cNvPr id="24" name="文本">
            <a:extLst>
              <a:ext uri="{FF2B5EF4-FFF2-40B4-BE49-F238E27FC236}">
                <a16:creationId xmlns:a16="http://schemas.microsoft.com/office/drawing/2014/main" id="{B5E94A97-66B8-407F-A656-8B516D9A83E0}"/>
              </a:ext>
            </a:extLst>
          </p:cNvPr>
          <p:cNvSpPr txBox="1">
            <a:spLocks/>
          </p:cNvSpPr>
          <p:nvPr/>
        </p:nvSpPr>
        <p:spPr>
          <a:xfrm>
            <a:off x="13582650" y="1878649"/>
            <a:ext cx="8002303" cy="41863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2876"/>
              </a:lnSpc>
            </a:pPr>
            <a:r>
              <a:rPr kumimoji="1" lang="en-US" altLang="zh-CN" sz="2614" spc="300" dirty="0">
                <a:solidFill>
                  <a:srgbClr val="D8D8D8">
                    <a:alpha val="100000"/>
                  </a:srgbClr>
                </a:solidFill>
                <a:ea typeface="Maven Pro Bold" charset="-122"/>
              </a:rPr>
              <a:t>Upload a local file to the database</a:t>
            </a:r>
            <a:endParaRPr kumimoji="1" lang="zh-CN" altLang="en-US" sz="2000" spc="300" dirty="0">
              <a:solidFill>
                <a:srgbClr val="000000"/>
              </a:solidFill>
            </a:endParaRPr>
          </a:p>
        </p:txBody>
      </p:sp>
      <p:pic>
        <p:nvPicPr>
          <p:cNvPr id="5" name="图片 4">
            <a:extLst>
              <a:ext uri="{FF2B5EF4-FFF2-40B4-BE49-F238E27FC236}">
                <a16:creationId xmlns:a16="http://schemas.microsoft.com/office/drawing/2014/main" id="{1129A43B-F303-4E14-BCCE-C4060C3C65E5}"/>
              </a:ext>
            </a:extLst>
          </p:cNvPr>
          <p:cNvPicPr>
            <a:picLocks noChangeAspect="1"/>
          </p:cNvPicPr>
          <p:nvPr/>
        </p:nvPicPr>
        <p:blipFill rotWithShape="1">
          <a:blip r:embed="rId5">
            <a:extLst>
              <a:ext uri="{28A0092B-C50C-407E-A947-70E740481C1C}">
                <a14:useLocalDpi xmlns:a14="http://schemas.microsoft.com/office/drawing/2010/main" val="0"/>
              </a:ext>
            </a:extLst>
          </a:blip>
          <a:srcRect l="4317" t="50434" r="32056" b="12659"/>
          <a:stretch/>
        </p:blipFill>
        <p:spPr>
          <a:xfrm>
            <a:off x="111605" y="3909003"/>
            <a:ext cx="12180581" cy="4297870"/>
          </a:xfrm>
          <a:prstGeom prst="rect">
            <a:avLst/>
          </a:prstGeom>
        </p:spPr>
      </p:pic>
      <p:sp>
        <p:nvSpPr>
          <p:cNvPr id="27" name="文本">
            <a:extLst>
              <a:ext uri="{FF2B5EF4-FFF2-40B4-BE49-F238E27FC236}">
                <a16:creationId xmlns:a16="http://schemas.microsoft.com/office/drawing/2014/main" id="{77D486C2-004A-44AB-8CE2-94B765227113}"/>
              </a:ext>
            </a:extLst>
          </p:cNvPr>
          <p:cNvSpPr txBox="1">
            <a:spLocks/>
          </p:cNvSpPr>
          <p:nvPr/>
        </p:nvSpPr>
        <p:spPr>
          <a:xfrm>
            <a:off x="2733362" y="10555175"/>
            <a:ext cx="6211447" cy="373618"/>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876"/>
              </a:lnSpc>
            </a:pPr>
            <a:endParaRPr kumimoji="1" lang="zh-CN" altLang="en-US" sz="2000" spc="300" dirty="0">
              <a:solidFill>
                <a:srgbClr val="000000"/>
              </a:solidFill>
            </a:endParaRPr>
          </a:p>
        </p:txBody>
      </p:sp>
      <p:sp>
        <p:nvSpPr>
          <p:cNvPr id="6" name="文本框 5">
            <a:extLst>
              <a:ext uri="{FF2B5EF4-FFF2-40B4-BE49-F238E27FC236}">
                <a16:creationId xmlns:a16="http://schemas.microsoft.com/office/drawing/2014/main" id="{C3989E59-574A-4671-A172-E91E95E9C9E2}"/>
              </a:ext>
            </a:extLst>
          </p:cNvPr>
          <p:cNvSpPr txBox="1"/>
          <p:nvPr/>
        </p:nvSpPr>
        <p:spPr>
          <a:xfrm>
            <a:off x="1166488" y="8969030"/>
            <a:ext cx="10070817" cy="3539430"/>
          </a:xfrm>
          <a:prstGeom prst="rect">
            <a:avLst/>
          </a:prstGeom>
          <a:noFill/>
        </p:spPr>
        <p:txBody>
          <a:bodyPr wrap="square" rtlCol="0">
            <a:spAutoFit/>
          </a:bodyPr>
          <a:lstStyle/>
          <a:p>
            <a:r>
              <a:rPr lang="en-US" altLang="zh-CN" sz="2800" dirty="0">
                <a:solidFill>
                  <a:schemeClr val="bg1"/>
                </a:solidFill>
              </a:rPr>
              <a:t>The user should type the word “compare” first (regardless of  case) to inform the class of operation. The user can also choose to enter the file path, md5 code or the context to the client, and it will return the calculated simple distance and the </a:t>
            </a:r>
            <a:r>
              <a:rPr lang="en-US" altLang="zh-CN" sz="2800" dirty="0" err="1">
                <a:solidFill>
                  <a:schemeClr val="bg1"/>
                </a:solidFill>
              </a:rPr>
              <a:t>levenshtein</a:t>
            </a:r>
            <a:r>
              <a:rPr lang="en-US" altLang="zh-CN" sz="2800" dirty="0">
                <a:solidFill>
                  <a:schemeClr val="bg1"/>
                </a:solidFill>
              </a:rPr>
              <a:t> distance of two files.</a:t>
            </a:r>
          </a:p>
          <a:p>
            <a:endParaRPr lang="en-US" altLang="zh-CN" sz="2800" dirty="0">
              <a:solidFill>
                <a:schemeClr val="bg1"/>
              </a:solidFill>
            </a:endParaRPr>
          </a:p>
          <a:p>
            <a:r>
              <a:rPr lang="en-US" altLang="zh-CN" sz="2800" dirty="0">
                <a:solidFill>
                  <a:schemeClr val="bg1"/>
                </a:solidFill>
              </a:rPr>
              <a:t>It may also return error message of “file not found” if there is no such files in the database</a:t>
            </a:r>
            <a:endParaRPr lang="zh-CN" altLang="en-US" sz="2800" dirty="0">
              <a:solidFill>
                <a:schemeClr val="bg1"/>
              </a:solidFill>
            </a:endParaRPr>
          </a:p>
        </p:txBody>
      </p:sp>
      <p:sp>
        <p:nvSpPr>
          <p:cNvPr id="32" name="文本框 31">
            <a:extLst>
              <a:ext uri="{FF2B5EF4-FFF2-40B4-BE49-F238E27FC236}">
                <a16:creationId xmlns:a16="http://schemas.microsoft.com/office/drawing/2014/main" id="{836552BD-EBCA-40B9-81EE-908EF3F4BE7A}"/>
              </a:ext>
            </a:extLst>
          </p:cNvPr>
          <p:cNvSpPr txBox="1"/>
          <p:nvPr/>
        </p:nvSpPr>
        <p:spPr>
          <a:xfrm>
            <a:off x="13980551" y="8753586"/>
            <a:ext cx="8764907" cy="3970318"/>
          </a:xfrm>
          <a:prstGeom prst="rect">
            <a:avLst/>
          </a:prstGeom>
          <a:noFill/>
        </p:spPr>
        <p:txBody>
          <a:bodyPr wrap="square" rtlCol="0">
            <a:spAutoFit/>
          </a:bodyPr>
          <a:lstStyle/>
          <a:p>
            <a:r>
              <a:rPr lang="en-US" altLang="zh-CN" sz="2800" dirty="0">
                <a:solidFill>
                  <a:schemeClr val="bg1"/>
                </a:solidFill>
              </a:rPr>
              <a:t>The user should type the word “upload” first (regardless of  case) to inform the class of operation. Then he could type the file path (the detected charset will be return or type the key word “type” and enter the context of the file.</a:t>
            </a:r>
          </a:p>
          <a:p>
            <a:endParaRPr lang="en-US" altLang="zh-CN" sz="2800" dirty="0">
              <a:solidFill>
                <a:schemeClr val="bg1"/>
              </a:solidFill>
            </a:endParaRPr>
          </a:p>
          <a:p>
            <a:r>
              <a:rPr lang="en-US" altLang="zh-CN" sz="2800" dirty="0">
                <a:solidFill>
                  <a:schemeClr val="bg1"/>
                </a:solidFill>
              </a:rPr>
              <a:t>It may also return error message of “file already exist” if there has already been such file in the database. If the client goes wrong when calculate the md5, the server will return the “Hash not match “ error message.</a:t>
            </a:r>
            <a:endParaRPr lang="zh-CN" altLang="en-US" sz="2800" dirty="0">
              <a:solidFill>
                <a:schemeClr val="bg1"/>
              </a:solidFill>
            </a:endParaRPr>
          </a:p>
        </p:txBody>
      </p:sp>
      <p:pic>
        <p:nvPicPr>
          <p:cNvPr id="9" name="图片 8">
            <a:extLst>
              <a:ext uri="{FF2B5EF4-FFF2-40B4-BE49-F238E27FC236}">
                <a16:creationId xmlns:a16="http://schemas.microsoft.com/office/drawing/2014/main" id="{6282626D-8E9F-405D-BFFF-51E39A054663}"/>
              </a:ext>
            </a:extLst>
          </p:cNvPr>
          <p:cNvPicPr>
            <a:picLocks noChangeAspect="1"/>
          </p:cNvPicPr>
          <p:nvPr/>
        </p:nvPicPr>
        <p:blipFill rotWithShape="1">
          <a:blip r:embed="rId6">
            <a:extLst>
              <a:ext uri="{28A0092B-C50C-407E-A947-70E740481C1C}">
                <a14:useLocalDpi xmlns:a14="http://schemas.microsoft.com/office/drawing/2010/main" val="0"/>
              </a:ext>
            </a:extLst>
          </a:blip>
          <a:srcRect l="2499" t="49559" r="61378" b="23572"/>
          <a:stretch/>
        </p:blipFill>
        <p:spPr>
          <a:xfrm>
            <a:off x="13208572" y="3859679"/>
            <a:ext cx="10695828" cy="4475270"/>
          </a:xfrm>
          <a:prstGeom prst="rect">
            <a:avLst/>
          </a:prstGeom>
        </p:spPr>
      </p:pic>
    </p:spTree>
    <p:extLst>
      <p:ext uri="{BB962C8B-B14F-4D97-AF65-F5344CB8AC3E}">
        <p14:creationId xmlns:p14="http://schemas.microsoft.com/office/powerpoint/2010/main" val="58529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7818" b="7818"/>
          <a:stretch/>
        </p:blipFill>
        <p:spPr>
          <a:xfrm>
            <a:off x="1" y="-1"/>
            <a:ext cx="24383999" cy="13691839"/>
          </a:xfrm>
          <a:prstGeom prst="rect">
            <a:avLst/>
          </a:prstGeom>
        </p:spPr>
      </p:pic>
      <p:sp>
        <p:nvSpPr>
          <p:cNvPr id="3" name="矩形 2">
            <a:extLst>
              <a:ext uri="{FF2B5EF4-FFF2-40B4-BE49-F238E27FC236}">
                <a16:creationId xmlns:a16="http://schemas.microsoft.com/office/drawing/2014/main" id="{5A8B6A04-2D84-4B70-BCAC-D359A16A8B75}"/>
              </a:ext>
            </a:extLst>
          </p:cNvPr>
          <p:cNvSpPr/>
          <p:nvPr/>
        </p:nvSpPr>
        <p:spPr>
          <a:xfrm>
            <a:off x="12403791" y="12081"/>
            <a:ext cx="11980209" cy="13716000"/>
          </a:xfrm>
          <a:prstGeom prst="rect">
            <a:avLst/>
          </a:prstGeom>
          <a:solidFill>
            <a:srgbClr val="1D1B11">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4" name="Picture" descr="Picture"/>
          <p:cNvPicPr>
            <a:picLocks noChangeAspect="1"/>
          </p:cNvPicPr>
          <p:nvPr/>
        </p:nvPicPr>
        <p:blipFill>
          <a:blip r:embed="rId3" cstate="print">
            <a:alphaModFix amt="90000"/>
          </a:blip>
          <a:stretch>
            <a:fillRect/>
          </a:stretch>
        </p:blipFill>
        <p:spPr>
          <a:xfrm>
            <a:off x="1" y="0"/>
            <a:ext cx="12403790" cy="13740163"/>
          </a:xfrm>
          <a:prstGeom prst="rect">
            <a:avLst/>
          </a:prstGeom>
          <a:solidFill>
            <a:schemeClr val="bg2">
              <a:lumMod val="10000"/>
              <a:alpha val="4000"/>
            </a:schemeClr>
          </a:solidFill>
        </p:spPr>
      </p:pic>
      <p:sp>
        <p:nvSpPr>
          <p:cNvPr id="1395" name="文本"/>
          <p:cNvSpPr>
            <a:spLocks noGrp="1"/>
          </p:cNvSpPr>
          <p:nvPr>
            <p:ph type="ctrTitle"/>
          </p:nvPr>
        </p:nvSpPr>
        <p:spPr>
          <a:xfrm>
            <a:off x="2412952" y="1195032"/>
            <a:ext cx="3726539" cy="531217"/>
          </a:xfrm>
          <a:prstGeom prst="rect">
            <a:avLst/>
          </a:prstGeom>
        </p:spPr>
        <p:txBody>
          <a:bodyPr lIns="0" tIns="0" rIns="0" bIns="0">
            <a:noAutofit/>
          </a:bodyPr>
          <a:lstStyle/>
          <a:p>
            <a:pPr algn="l">
              <a:lnSpc>
                <a:spcPts val="4730"/>
              </a:lnSpc>
            </a:pPr>
            <a:r>
              <a:rPr lang="en-US" altLang="zh-CN" sz="4300" b="0" i="0" u="none" dirty="0">
                <a:solidFill>
                  <a:srgbClr val="BDA384">
                    <a:alpha val="100000"/>
                  </a:srgbClr>
                </a:solidFill>
                <a:latin typeface="Noto Sans S Chinese Bold" charset="-122"/>
                <a:ea typeface="Noto Sans S Chinese Bold" charset="-122"/>
                <a:cs typeface="Noto Sans S Chinese Bold" charset="-122"/>
              </a:rPr>
              <a:t>Download  </a:t>
            </a:r>
            <a:r>
              <a:rPr lang="en-US" altLang="zh-CN" sz="4300" b="0" i="0" u="none"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31" name="文本"/>
          <p:cNvSpPr>
            <a:spLocks noGrp="1"/>
          </p:cNvSpPr>
          <p:nvPr>
            <p:ph type="ctrTitle"/>
          </p:nvPr>
        </p:nvSpPr>
        <p:spPr>
          <a:xfrm>
            <a:off x="2405015" y="1937938"/>
            <a:ext cx="6211447" cy="373618"/>
          </a:xfrm>
          <a:prstGeom prst="rect">
            <a:avLst/>
          </a:prstGeom>
        </p:spPr>
        <p:txBody>
          <a:bodyPr lIns="0" tIns="0" rIns="0" bIns="0">
            <a:noAutofit/>
          </a:bodyPr>
          <a:lstStyle/>
          <a:p>
            <a:pPr algn="l">
              <a:lnSpc>
                <a:spcPts val="2876"/>
              </a:lnSpc>
            </a:pPr>
            <a:r>
              <a:rPr kumimoji="1" lang="en-US" altLang="zh-CN" sz="2614" spc="300" dirty="0">
                <a:solidFill>
                  <a:srgbClr val="D8D8D8">
                    <a:alpha val="100000"/>
                  </a:srgbClr>
                </a:solidFill>
                <a:ea typeface="Maven Pro Bold" charset="-122"/>
              </a:rPr>
              <a:t>Download the file to local memory</a:t>
            </a:r>
            <a:endParaRPr kumimoji="1" lang="zh-CN" altLang="en-US" sz="2000" spc="300" dirty="0">
              <a:solidFill>
                <a:srgbClr val="000000"/>
              </a:solidFill>
            </a:endParaRPr>
          </a:p>
        </p:txBody>
      </p:sp>
      <p:pic>
        <p:nvPicPr>
          <p:cNvPr id="920" name="Picture" descr="Picture"/>
          <p:cNvPicPr>
            <a:picLocks noChangeAspect="1"/>
          </p:cNvPicPr>
          <p:nvPr/>
        </p:nvPicPr>
        <p:blipFill>
          <a:blip r:embed="rId4" cstate="print">
            <a:alphaModFix/>
          </a:blip>
          <a:stretch>
            <a:fillRect/>
          </a:stretch>
        </p:blipFill>
        <p:spPr>
          <a:xfrm rot="16200000">
            <a:off x="11965993" y="-7050075"/>
            <a:ext cx="28287" cy="19150243"/>
          </a:xfrm>
          <a:prstGeom prst="rect">
            <a:avLst/>
          </a:prstGeom>
        </p:spPr>
      </p:pic>
      <p:sp>
        <p:nvSpPr>
          <p:cNvPr id="22" name="文本">
            <a:extLst>
              <a:ext uri="{FF2B5EF4-FFF2-40B4-BE49-F238E27FC236}">
                <a16:creationId xmlns:a16="http://schemas.microsoft.com/office/drawing/2014/main" id="{62F7E8D9-849D-4E1D-9C69-7291E17389C1}"/>
              </a:ext>
            </a:extLst>
          </p:cNvPr>
          <p:cNvSpPr txBox="1">
            <a:spLocks/>
          </p:cNvSpPr>
          <p:nvPr/>
        </p:nvSpPr>
        <p:spPr>
          <a:xfrm>
            <a:off x="17828719" y="1347432"/>
            <a:ext cx="3726539" cy="53121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4730"/>
              </a:lnSpc>
            </a:pPr>
            <a:r>
              <a:rPr lang="en-US" altLang="zh-CN" sz="4300" dirty="0">
                <a:solidFill>
                  <a:srgbClr val="BDA384">
                    <a:alpha val="100000"/>
                  </a:srgbClr>
                </a:solidFill>
                <a:ea typeface="Noto Sans S Chinese Bold" charset="-122"/>
              </a:rPr>
              <a:t>Delete </a:t>
            </a:r>
            <a:endParaRPr lang="zh-CN" altLang="en-US" sz="4300" dirty="0">
              <a:solidFill>
                <a:srgbClr val="BDA384">
                  <a:alpha val="100000"/>
                </a:srgbClr>
              </a:solidFill>
              <a:ea typeface="Noto Sans S Chinese Bold" charset="-122"/>
            </a:endParaRPr>
          </a:p>
        </p:txBody>
      </p:sp>
      <p:sp>
        <p:nvSpPr>
          <p:cNvPr id="24" name="文本">
            <a:extLst>
              <a:ext uri="{FF2B5EF4-FFF2-40B4-BE49-F238E27FC236}">
                <a16:creationId xmlns:a16="http://schemas.microsoft.com/office/drawing/2014/main" id="{B5E94A97-66B8-407F-A656-8B516D9A83E0}"/>
              </a:ext>
            </a:extLst>
          </p:cNvPr>
          <p:cNvSpPr txBox="1">
            <a:spLocks/>
          </p:cNvSpPr>
          <p:nvPr/>
        </p:nvSpPr>
        <p:spPr>
          <a:xfrm>
            <a:off x="13582650" y="1878649"/>
            <a:ext cx="8002303" cy="41863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2876"/>
              </a:lnSpc>
            </a:pPr>
            <a:r>
              <a:rPr kumimoji="1" lang="en-US" altLang="zh-CN" sz="2614" spc="300" dirty="0">
                <a:solidFill>
                  <a:srgbClr val="D8D8D8">
                    <a:alpha val="100000"/>
                  </a:srgbClr>
                </a:solidFill>
                <a:ea typeface="Maven Pro Bold" charset="-122"/>
              </a:rPr>
              <a:t>Delete the file from the database</a:t>
            </a:r>
            <a:endParaRPr kumimoji="1" lang="zh-CN" altLang="en-US" sz="2000" spc="300" dirty="0">
              <a:solidFill>
                <a:srgbClr val="000000"/>
              </a:solidFill>
            </a:endParaRPr>
          </a:p>
        </p:txBody>
      </p:sp>
      <p:pic>
        <p:nvPicPr>
          <p:cNvPr id="5" name="图片 4">
            <a:extLst>
              <a:ext uri="{FF2B5EF4-FFF2-40B4-BE49-F238E27FC236}">
                <a16:creationId xmlns:a16="http://schemas.microsoft.com/office/drawing/2014/main" id="{1129A43B-F303-4E14-BCCE-C4060C3C65E5}"/>
              </a:ext>
            </a:extLst>
          </p:cNvPr>
          <p:cNvPicPr>
            <a:picLocks noChangeAspect="1"/>
          </p:cNvPicPr>
          <p:nvPr/>
        </p:nvPicPr>
        <p:blipFill rotWithShape="1">
          <a:blip r:embed="rId5">
            <a:extLst>
              <a:ext uri="{28A0092B-C50C-407E-A947-70E740481C1C}">
                <a14:useLocalDpi xmlns:a14="http://schemas.microsoft.com/office/drawing/2010/main" val="0"/>
              </a:ext>
            </a:extLst>
          </a:blip>
          <a:srcRect l="2720" t="52493" r="62822" b="27037"/>
          <a:stretch/>
        </p:blipFill>
        <p:spPr>
          <a:xfrm>
            <a:off x="1166650" y="3897700"/>
            <a:ext cx="10337657" cy="3454311"/>
          </a:xfrm>
          <a:prstGeom prst="rect">
            <a:avLst/>
          </a:prstGeom>
        </p:spPr>
      </p:pic>
      <p:sp>
        <p:nvSpPr>
          <p:cNvPr id="27" name="文本">
            <a:extLst>
              <a:ext uri="{FF2B5EF4-FFF2-40B4-BE49-F238E27FC236}">
                <a16:creationId xmlns:a16="http://schemas.microsoft.com/office/drawing/2014/main" id="{77D486C2-004A-44AB-8CE2-94B765227113}"/>
              </a:ext>
            </a:extLst>
          </p:cNvPr>
          <p:cNvSpPr txBox="1">
            <a:spLocks/>
          </p:cNvSpPr>
          <p:nvPr/>
        </p:nvSpPr>
        <p:spPr>
          <a:xfrm>
            <a:off x="2733362" y="10555175"/>
            <a:ext cx="6211447" cy="373618"/>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876"/>
              </a:lnSpc>
            </a:pPr>
            <a:endParaRPr kumimoji="1" lang="zh-CN" altLang="en-US" sz="2000" spc="300" dirty="0">
              <a:solidFill>
                <a:srgbClr val="000000"/>
              </a:solidFill>
            </a:endParaRPr>
          </a:p>
        </p:txBody>
      </p:sp>
      <p:sp>
        <p:nvSpPr>
          <p:cNvPr id="6" name="文本框 5">
            <a:extLst>
              <a:ext uri="{FF2B5EF4-FFF2-40B4-BE49-F238E27FC236}">
                <a16:creationId xmlns:a16="http://schemas.microsoft.com/office/drawing/2014/main" id="{C3989E59-574A-4671-A172-E91E95E9C9E2}"/>
              </a:ext>
            </a:extLst>
          </p:cNvPr>
          <p:cNvSpPr txBox="1"/>
          <p:nvPr/>
        </p:nvSpPr>
        <p:spPr>
          <a:xfrm>
            <a:off x="1166650" y="8271798"/>
            <a:ext cx="10070817" cy="3108543"/>
          </a:xfrm>
          <a:prstGeom prst="rect">
            <a:avLst/>
          </a:prstGeom>
          <a:noFill/>
        </p:spPr>
        <p:txBody>
          <a:bodyPr wrap="square" rtlCol="0">
            <a:spAutoFit/>
          </a:bodyPr>
          <a:lstStyle/>
          <a:p>
            <a:r>
              <a:rPr lang="en-US" altLang="zh-CN" sz="2800" dirty="0">
                <a:solidFill>
                  <a:schemeClr val="bg1"/>
                </a:solidFill>
              </a:rPr>
              <a:t>The user should type the word “download” first (regardless of  case) to inform the class of operation. The user should than type the md5 code of the file and the output path. If no path parameter entered, the file will be put in the root path of the project.</a:t>
            </a:r>
          </a:p>
          <a:p>
            <a:endParaRPr lang="en-US" altLang="zh-CN" sz="2800" dirty="0">
              <a:solidFill>
                <a:schemeClr val="bg1"/>
              </a:solidFill>
            </a:endParaRPr>
          </a:p>
          <a:p>
            <a:r>
              <a:rPr lang="en-US" altLang="zh-CN" sz="2800" dirty="0">
                <a:solidFill>
                  <a:schemeClr val="bg1"/>
                </a:solidFill>
              </a:rPr>
              <a:t>It may also return error message of “file not found” if there is no such files in the database</a:t>
            </a:r>
            <a:endParaRPr lang="zh-CN" altLang="en-US" sz="2800" dirty="0">
              <a:solidFill>
                <a:schemeClr val="bg1"/>
              </a:solidFill>
            </a:endParaRPr>
          </a:p>
        </p:txBody>
      </p:sp>
      <p:sp>
        <p:nvSpPr>
          <p:cNvPr id="32" name="文本框 31">
            <a:extLst>
              <a:ext uri="{FF2B5EF4-FFF2-40B4-BE49-F238E27FC236}">
                <a16:creationId xmlns:a16="http://schemas.microsoft.com/office/drawing/2014/main" id="{836552BD-EBCA-40B9-81EE-908EF3F4BE7A}"/>
              </a:ext>
            </a:extLst>
          </p:cNvPr>
          <p:cNvSpPr txBox="1"/>
          <p:nvPr/>
        </p:nvSpPr>
        <p:spPr>
          <a:xfrm>
            <a:off x="13980551" y="8753586"/>
            <a:ext cx="8764907" cy="3539430"/>
          </a:xfrm>
          <a:prstGeom prst="rect">
            <a:avLst/>
          </a:prstGeom>
          <a:noFill/>
        </p:spPr>
        <p:txBody>
          <a:bodyPr wrap="square" rtlCol="0">
            <a:spAutoFit/>
          </a:bodyPr>
          <a:lstStyle/>
          <a:p>
            <a:r>
              <a:rPr lang="en-US" altLang="zh-CN" sz="2800" dirty="0">
                <a:solidFill>
                  <a:schemeClr val="bg1"/>
                </a:solidFill>
              </a:rPr>
              <a:t>The user should type the word “delete” first (regardless of  case) to inform the class of operation. Then he could enter the file path (the detected charset will be return),md5 code or type the key word “type” and enter the context of the file. He could enter “all” to clear the database.</a:t>
            </a:r>
          </a:p>
          <a:p>
            <a:endParaRPr lang="en-US" altLang="zh-CN" sz="2800" dirty="0">
              <a:solidFill>
                <a:schemeClr val="bg1"/>
              </a:solidFill>
            </a:endParaRPr>
          </a:p>
          <a:p>
            <a:r>
              <a:rPr lang="en-US" altLang="zh-CN" sz="2800" dirty="0">
                <a:solidFill>
                  <a:schemeClr val="bg1"/>
                </a:solidFill>
              </a:rPr>
              <a:t>It may also return error message of “file not found” if there is no such files in the database</a:t>
            </a:r>
            <a:endParaRPr lang="zh-CN" altLang="en-US" sz="2800" dirty="0">
              <a:solidFill>
                <a:schemeClr val="bg1"/>
              </a:solidFill>
            </a:endParaRPr>
          </a:p>
        </p:txBody>
      </p:sp>
      <p:pic>
        <p:nvPicPr>
          <p:cNvPr id="9" name="图片 8">
            <a:extLst>
              <a:ext uri="{FF2B5EF4-FFF2-40B4-BE49-F238E27FC236}">
                <a16:creationId xmlns:a16="http://schemas.microsoft.com/office/drawing/2014/main" id="{6282626D-8E9F-405D-BFFF-51E39A054663}"/>
              </a:ext>
            </a:extLst>
          </p:cNvPr>
          <p:cNvPicPr>
            <a:picLocks noChangeAspect="1"/>
          </p:cNvPicPr>
          <p:nvPr/>
        </p:nvPicPr>
        <p:blipFill rotWithShape="1">
          <a:blip r:embed="rId6">
            <a:extLst>
              <a:ext uri="{28A0092B-C50C-407E-A947-70E740481C1C}">
                <a14:useLocalDpi xmlns:a14="http://schemas.microsoft.com/office/drawing/2010/main" val="0"/>
              </a:ext>
            </a:extLst>
          </a:blip>
          <a:srcRect l="2493" t="52600" r="60218" b="15833"/>
          <a:stretch/>
        </p:blipFill>
        <p:spPr>
          <a:xfrm>
            <a:off x="13303274" y="3213999"/>
            <a:ext cx="10337776" cy="4879045"/>
          </a:xfrm>
          <a:prstGeom prst="rect">
            <a:avLst/>
          </a:prstGeom>
        </p:spPr>
      </p:pic>
    </p:spTree>
    <p:extLst>
      <p:ext uri="{BB962C8B-B14F-4D97-AF65-F5344CB8AC3E}">
        <p14:creationId xmlns:p14="http://schemas.microsoft.com/office/powerpoint/2010/main" val="19773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12497" b="12497"/>
          <a:stretch/>
        </p:blipFill>
        <p:spPr>
          <a:xfrm>
            <a:off x="290" y="24163"/>
            <a:ext cx="24383999" cy="13716000"/>
          </a:xfrm>
          <a:prstGeom prst="rect">
            <a:avLst/>
          </a:prstGeom>
        </p:spPr>
      </p:pic>
      <p:pic>
        <p:nvPicPr>
          <p:cNvPr id="15" name="Picture" descr="Picture">
            <a:extLst>
              <a:ext uri="{FF2B5EF4-FFF2-40B4-BE49-F238E27FC236}">
                <a16:creationId xmlns:a16="http://schemas.microsoft.com/office/drawing/2014/main" id="{17BB441D-A7DF-4CD6-8916-DD32E1F0841F}"/>
              </a:ext>
            </a:extLst>
          </p:cNvPr>
          <p:cNvPicPr>
            <a:picLocks noChangeAspect="1"/>
          </p:cNvPicPr>
          <p:nvPr/>
        </p:nvPicPr>
        <p:blipFill>
          <a:blip r:embed="rId3" cstate="print">
            <a:alphaModFix amt="80000"/>
          </a:blip>
          <a:stretch>
            <a:fillRect/>
          </a:stretch>
        </p:blipFill>
        <p:spPr>
          <a:xfrm>
            <a:off x="0" y="0"/>
            <a:ext cx="24384289" cy="13740163"/>
          </a:xfrm>
          <a:prstGeom prst="rect">
            <a:avLst/>
          </a:prstGeom>
        </p:spPr>
      </p:pic>
      <p:pic>
        <p:nvPicPr>
          <p:cNvPr id="920" name="Picture" descr="Picture"/>
          <p:cNvPicPr>
            <a:picLocks noChangeAspect="1"/>
          </p:cNvPicPr>
          <p:nvPr/>
        </p:nvPicPr>
        <p:blipFill>
          <a:blip r:embed="rId4" cstate="print">
            <a:alphaModFix/>
          </a:blip>
          <a:stretch>
            <a:fillRect/>
          </a:stretch>
        </p:blipFill>
        <p:spPr>
          <a:xfrm rot="3419999">
            <a:off x="-1507239" y="4014573"/>
            <a:ext cx="9414051" cy="12230247"/>
          </a:xfrm>
          <a:prstGeom prst="rect">
            <a:avLst/>
          </a:prstGeom>
        </p:spPr>
      </p:pic>
      <p:pic>
        <p:nvPicPr>
          <p:cNvPr id="1395" name="Picture" descr="Picture"/>
          <p:cNvPicPr>
            <a:picLocks noChangeAspect="1"/>
          </p:cNvPicPr>
          <p:nvPr/>
        </p:nvPicPr>
        <p:blipFill>
          <a:blip r:embed="rId5" cstate="print">
            <a:alphaModFix/>
          </a:blip>
          <a:stretch>
            <a:fillRect/>
          </a:stretch>
        </p:blipFill>
        <p:spPr>
          <a:xfrm>
            <a:off x="6050506" y="5024951"/>
            <a:ext cx="2117799" cy="2117799"/>
          </a:xfrm>
          <a:prstGeom prst="rect">
            <a:avLst/>
          </a:prstGeom>
        </p:spPr>
      </p:pic>
      <p:sp>
        <p:nvSpPr>
          <p:cNvPr id="1863" name="文本"/>
          <p:cNvSpPr>
            <a:spLocks noGrp="1"/>
          </p:cNvSpPr>
          <p:nvPr>
            <p:ph type="ctrTitle"/>
          </p:nvPr>
        </p:nvSpPr>
        <p:spPr>
          <a:xfrm>
            <a:off x="3199786" y="7626917"/>
            <a:ext cx="2419558" cy="1396999"/>
          </a:xfrm>
          <a:prstGeom prst="rect">
            <a:avLst/>
          </a:prstGeom>
        </p:spPr>
        <p:txBody>
          <a:bodyPr lIns="0" tIns="0" rIns="0" bIns="0">
            <a:noAutofit/>
          </a:bodyPr>
          <a:lstStyle/>
          <a:p>
            <a:pPr algn="ctr">
              <a:lnSpc>
                <a:spcPts val="11000"/>
              </a:lnSpc>
            </a:pPr>
            <a:r>
              <a:rPr lang="zh-CN" altLang="en-US" sz="10000" b="0" i="0" u="none" spc="2000" dirty="0">
                <a:solidFill>
                  <a:srgbClr val="BDA384"/>
                </a:solidFill>
                <a:latin typeface="Alibaba PuHuiTi Regular" charset="-122"/>
                <a:ea typeface="Alibaba PuHuiTi Regular" charset="-122"/>
                <a:cs typeface="Alibaba PuHuiTi Regular" charset="-122"/>
              </a:rPr>
              <a:t>0</a:t>
            </a:r>
            <a:r>
              <a:rPr lang="en-US" altLang="zh-CN" sz="10000" b="0" i="0" u="none" spc="2000" dirty="0">
                <a:solidFill>
                  <a:srgbClr val="BDA384"/>
                </a:solidFill>
                <a:latin typeface="Alibaba PuHuiTi Regular" charset="-122"/>
                <a:ea typeface="Alibaba PuHuiTi Regular" charset="-122"/>
                <a:cs typeface="Alibaba PuHuiTi Regular" charset="-122"/>
              </a:rPr>
              <a:t>2</a:t>
            </a:r>
            <a:endParaRPr kumimoji="1" lang="zh-CN" altLang="en-US" sz="2000" dirty="0">
              <a:solidFill>
                <a:srgbClr val="BDA384"/>
              </a:solidFill>
            </a:endParaRPr>
          </a:p>
        </p:txBody>
      </p:sp>
      <p:pic>
        <p:nvPicPr>
          <p:cNvPr id="2899" name="Picture" descr="Picture"/>
          <p:cNvPicPr>
            <a:picLocks noChangeAspect="1"/>
          </p:cNvPicPr>
          <p:nvPr/>
        </p:nvPicPr>
        <p:blipFill>
          <a:blip r:embed="rId6" cstate="print">
            <a:alphaModFix/>
          </a:blip>
          <a:stretch>
            <a:fillRect/>
          </a:stretch>
        </p:blipFill>
        <p:spPr>
          <a:xfrm rot="16200000">
            <a:off x="4282456" y="7006639"/>
            <a:ext cx="45683" cy="4891934"/>
          </a:xfrm>
          <a:prstGeom prst="rect">
            <a:avLst/>
          </a:prstGeom>
        </p:spPr>
      </p:pic>
      <p:sp>
        <p:nvSpPr>
          <p:cNvPr id="3372" name="文本"/>
          <p:cNvSpPr>
            <a:spLocks noGrp="1"/>
          </p:cNvSpPr>
          <p:nvPr>
            <p:ph type="ctrTitle"/>
          </p:nvPr>
        </p:nvSpPr>
        <p:spPr>
          <a:xfrm>
            <a:off x="1295400" y="9829342"/>
            <a:ext cx="6499613" cy="600710"/>
          </a:xfrm>
          <a:prstGeom prst="rect">
            <a:avLst/>
          </a:prstGeom>
        </p:spPr>
        <p:txBody>
          <a:bodyPr lIns="0" tIns="0" rIns="0" bIns="0">
            <a:noAutofit/>
          </a:bodyPr>
          <a:lstStyle/>
          <a:p>
            <a:pPr algn="l">
              <a:lnSpc>
                <a:spcPts val="4730"/>
              </a:lnSpc>
            </a:pPr>
            <a:r>
              <a:rPr lang="zh-CN" altLang="en-US" sz="4300" b="0" i="0" u="none" spc="430" dirty="0">
                <a:solidFill>
                  <a:srgbClr val="BDA384"/>
                </a:solidFill>
                <a:latin typeface="Alibaba Sans Bold" charset="-122"/>
                <a:ea typeface="Alibaba Sans Bold" charset="-122"/>
                <a:cs typeface="Alibaba Sans Bold" charset="-122"/>
              </a:rPr>
              <a:t>The </a:t>
            </a:r>
            <a:r>
              <a:rPr lang="en-US" altLang="zh-CN" sz="4300" b="0" i="0" u="none" spc="430" dirty="0">
                <a:solidFill>
                  <a:srgbClr val="BDA384"/>
                </a:solidFill>
                <a:latin typeface="Alibaba Sans Bold" charset="-122"/>
                <a:ea typeface="Alibaba Sans Bold" charset="-122"/>
                <a:cs typeface="Alibaba Sans Bold" charset="-122"/>
              </a:rPr>
              <a:t>advanced</a:t>
            </a:r>
            <a:r>
              <a:rPr lang="zh-CN" altLang="en-US" sz="4300" b="0" i="0" u="none" spc="430" dirty="0">
                <a:solidFill>
                  <a:srgbClr val="BDA384"/>
                </a:solidFill>
                <a:latin typeface="Alibaba Sans Bold" charset="-122"/>
                <a:ea typeface="Alibaba Sans Bold" charset="-122"/>
                <a:cs typeface="Alibaba Sans Bold" charset="-122"/>
              </a:rPr>
              <a:t> client</a:t>
            </a:r>
            <a:endParaRPr kumimoji="1" lang="zh-CN" altLang="en-US" sz="2000" dirty="0">
              <a:solidFill>
                <a:srgbClr val="BDA384"/>
              </a:solidFill>
            </a:endParaRPr>
          </a:p>
        </p:txBody>
      </p:sp>
      <p:sp>
        <p:nvSpPr>
          <p:cNvPr id="4398" name="文本"/>
          <p:cNvSpPr>
            <a:spLocks noGrp="1"/>
          </p:cNvSpPr>
          <p:nvPr>
            <p:ph type="ctrTitle"/>
          </p:nvPr>
        </p:nvSpPr>
        <p:spPr>
          <a:xfrm>
            <a:off x="1709724" y="10686358"/>
            <a:ext cx="5399682" cy="725119"/>
          </a:xfrm>
          <a:prstGeom prst="rect">
            <a:avLst/>
          </a:prstGeom>
        </p:spPr>
        <p:txBody>
          <a:bodyPr lIns="0" tIns="0" rIns="0" bIns="0">
            <a:noAutofit/>
          </a:bodyPr>
          <a:lstStyle/>
          <a:p>
            <a:pPr algn="ctr">
              <a:lnSpc>
                <a:spcPts val="2854"/>
              </a:lnSpc>
            </a:pPr>
            <a:r>
              <a:rPr lang="zh-CN" altLang="en-US" sz="2595" b="0" i="0" u="none" spc="389" dirty="0">
                <a:solidFill>
                  <a:srgbClr val="D8D8D8">
                    <a:alpha val="100000"/>
                  </a:srgbClr>
                </a:solidFill>
                <a:latin typeface="Maven Pro Bold" charset="-122"/>
                <a:ea typeface="Maven Pro Bold" charset="-122"/>
                <a:cs typeface="Maven Pro Bold" charset="-122"/>
              </a:rPr>
              <a:t>The instruction for client with GUI</a:t>
            </a:r>
            <a:endParaRPr kumimoji="1" lang="zh-CN" altLang="en-US" sz="2000" dirty="0">
              <a:solidFill>
                <a:srgbClr val="000000"/>
              </a:solidFill>
            </a:endParaRPr>
          </a:p>
        </p:txBody>
      </p:sp>
      <p:pic>
        <p:nvPicPr>
          <p:cNvPr id="5437" name="Picture" descr="Picture"/>
          <p:cNvPicPr>
            <a:picLocks noChangeAspect="1"/>
          </p:cNvPicPr>
          <p:nvPr/>
        </p:nvPicPr>
        <p:blipFill>
          <a:blip r:embed="rId7" cstate="print">
            <a:alphaModFix/>
          </a:blip>
          <a:stretch>
            <a:fillRect/>
          </a:stretch>
        </p:blipFill>
        <p:spPr>
          <a:xfrm>
            <a:off x="6208578" y="5309701"/>
            <a:ext cx="1801655" cy="1548297"/>
          </a:xfrm>
          <a:prstGeom prst="rect">
            <a:avLst/>
          </a:prstGeom>
        </p:spPr>
      </p:pic>
      <p:sp>
        <p:nvSpPr>
          <p:cNvPr id="14" name="文本">
            <a:extLst>
              <a:ext uri="{FF2B5EF4-FFF2-40B4-BE49-F238E27FC236}">
                <a16:creationId xmlns:a16="http://schemas.microsoft.com/office/drawing/2014/main" id="{218A17A3-CB5F-4DF6-A9A8-5381AEFCBC77}"/>
              </a:ext>
            </a:extLst>
          </p:cNvPr>
          <p:cNvSpPr txBox="1">
            <a:spLocks/>
          </p:cNvSpPr>
          <p:nvPr/>
        </p:nvSpPr>
        <p:spPr>
          <a:xfrm>
            <a:off x="13492011" y="2233819"/>
            <a:ext cx="8390433" cy="600710"/>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kumimoji="1" lang="en-US" altLang="zh-CN" sz="8000" dirty="0">
                <a:solidFill>
                  <a:srgbClr val="BDA384"/>
                </a:solidFill>
              </a:rPr>
              <a:t>The Main Menu</a:t>
            </a:r>
            <a:endParaRPr kumimoji="1" lang="zh-CN" altLang="en-US" sz="8000" dirty="0">
              <a:solidFill>
                <a:srgbClr val="BDA384"/>
              </a:solidFill>
            </a:endParaRPr>
          </a:p>
        </p:txBody>
      </p:sp>
      <p:cxnSp>
        <p:nvCxnSpPr>
          <p:cNvPr id="6" name="直接连接符 5">
            <a:extLst>
              <a:ext uri="{FF2B5EF4-FFF2-40B4-BE49-F238E27FC236}">
                <a16:creationId xmlns:a16="http://schemas.microsoft.com/office/drawing/2014/main" id="{326D5883-D1CA-4F47-BA57-F742808E7700}"/>
              </a:ext>
            </a:extLst>
          </p:cNvPr>
          <p:cNvCxnSpPr/>
          <p:nvPr/>
        </p:nvCxnSpPr>
        <p:spPr>
          <a:xfrm>
            <a:off x="11954894" y="3830532"/>
            <a:ext cx="9650047"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pic>
        <p:nvPicPr>
          <p:cNvPr id="4" name="图片 3">
            <a:extLst>
              <a:ext uri="{FF2B5EF4-FFF2-40B4-BE49-F238E27FC236}">
                <a16:creationId xmlns:a16="http://schemas.microsoft.com/office/drawing/2014/main" id="{9D119053-66E2-4688-83B0-FC2C2037C846}"/>
              </a:ext>
            </a:extLst>
          </p:cNvPr>
          <p:cNvPicPr>
            <a:picLocks noChangeAspect="1"/>
          </p:cNvPicPr>
          <p:nvPr/>
        </p:nvPicPr>
        <p:blipFill rotWithShape="1">
          <a:blip r:embed="rId8">
            <a:extLst>
              <a:ext uri="{28A0092B-C50C-407E-A947-70E740481C1C}">
                <a14:useLocalDpi xmlns:a14="http://schemas.microsoft.com/office/drawing/2010/main" val="0"/>
              </a:ext>
            </a:extLst>
          </a:blip>
          <a:srcRect l="34445" t="21851" r="34286" b="47232"/>
          <a:stretch/>
        </p:blipFill>
        <p:spPr>
          <a:xfrm>
            <a:off x="12822873" y="4246568"/>
            <a:ext cx="7971009" cy="4432974"/>
          </a:xfrm>
          <a:prstGeom prst="rect">
            <a:avLst/>
          </a:prstGeom>
        </p:spPr>
      </p:pic>
      <p:sp>
        <p:nvSpPr>
          <p:cNvPr id="5" name="文本框 4">
            <a:extLst>
              <a:ext uri="{FF2B5EF4-FFF2-40B4-BE49-F238E27FC236}">
                <a16:creationId xmlns:a16="http://schemas.microsoft.com/office/drawing/2014/main" id="{00E611BF-6F4C-429C-8B9D-723284DEDF0E}"/>
              </a:ext>
            </a:extLst>
          </p:cNvPr>
          <p:cNvSpPr txBox="1"/>
          <p:nvPr/>
        </p:nvSpPr>
        <p:spPr>
          <a:xfrm>
            <a:off x="12482764" y="9281657"/>
            <a:ext cx="9122177" cy="2554545"/>
          </a:xfrm>
          <a:prstGeom prst="rect">
            <a:avLst/>
          </a:prstGeom>
          <a:noFill/>
        </p:spPr>
        <p:txBody>
          <a:bodyPr wrap="square" rtlCol="0">
            <a:spAutoFit/>
          </a:bodyPr>
          <a:lstStyle/>
          <a:p>
            <a:r>
              <a:rPr lang="en-US" altLang="zh-CN" sz="3200" dirty="0">
                <a:solidFill>
                  <a:schemeClr val="bg1"/>
                </a:solidFill>
              </a:rPr>
              <a:t>The user could click the button on the left-side main menu to choose the function he wants.</a:t>
            </a:r>
          </a:p>
          <a:p>
            <a:endParaRPr lang="en-US" altLang="zh-CN" sz="3200" dirty="0">
              <a:solidFill>
                <a:schemeClr val="bg1"/>
              </a:solidFill>
            </a:endParaRPr>
          </a:p>
          <a:p>
            <a:r>
              <a:rPr lang="en-US" altLang="zh-CN" sz="3200" dirty="0">
                <a:solidFill>
                  <a:schemeClr val="bg1"/>
                </a:solidFill>
              </a:rPr>
              <a:t>You can also can change the style of the client in the </a:t>
            </a:r>
            <a:r>
              <a:rPr lang="en-US" altLang="zh-CN" sz="3200" dirty="0" err="1">
                <a:solidFill>
                  <a:schemeClr val="bg1"/>
                </a:solidFill>
              </a:rPr>
              <a:t>css</a:t>
            </a:r>
            <a:r>
              <a:rPr lang="en-US" altLang="zh-CN" sz="3200" dirty="0">
                <a:solidFill>
                  <a:schemeClr val="bg1"/>
                </a:solidFill>
              </a:rPr>
              <a:t> file.</a:t>
            </a:r>
            <a:endParaRPr lang="zh-CN" altLang="en-US" sz="3200" dirty="0">
              <a:solidFill>
                <a:schemeClr val="bg1"/>
              </a:solidFill>
            </a:endParaRPr>
          </a:p>
        </p:txBody>
      </p:sp>
    </p:spTree>
    <p:extLst>
      <p:ext uri="{BB962C8B-B14F-4D97-AF65-F5344CB8AC3E}">
        <p14:creationId xmlns:p14="http://schemas.microsoft.com/office/powerpoint/2010/main" val="2391193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3" cstate="print">
            <a:alphaModFix/>
          </a:blip>
          <a:srcRect t="7818" b="7818"/>
          <a:stretch/>
        </p:blipFill>
        <p:spPr>
          <a:xfrm>
            <a:off x="1" y="-1"/>
            <a:ext cx="24383999" cy="13691839"/>
          </a:xfrm>
          <a:prstGeom prst="rect">
            <a:avLst/>
          </a:prstGeom>
        </p:spPr>
      </p:pic>
      <p:sp>
        <p:nvSpPr>
          <p:cNvPr id="3" name="矩形 2">
            <a:extLst>
              <a:ext uri="{FF2B5EF4-FFF2-40B4-BE49-F238E27FC236}">
                <a16:creationId xmlns:a16="http://schemas.microsoft.com/office/drawing/2014/main" id="{5A8B6A04-2D84-4B70-BCAC-D359A16A8B75}"/>
              </a:ext>
            </a:extLst>
          </p:cNvPr>
          <p:cNvSpPr/>
          <p:nvPr/>
        </p:nvSpPr>
        <p:spPr>
          <a:xfrm>
            <a:off x="12403791" y="24163"/>
            <a:ext cx="11980209" cy="13716000"/>
          </a:xfrm>
          <a:prstGeom prst="rect">
            <a:avLst/>
          </a:prstGeom>
          <a:solidFill>
            <a:srgbClr val="1D1B11">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4" name="Picture" descr="Picture"/>
          <p:cNvPicPr>
            <a:picLocks noChangeAspect="1"/>
          </p:cNvPicPr>
          <p:nvPr/>
        </p:nvPicPr>
        <p:blipFill>
          <a:blip r:embed="rId4" cstate="print">
            <a:alphaModFix amt="90000"/>
          </a:blip>
          <a:stretch>
            <a:fillRect/>
          </a:stretch>
        </p:blipFill>
        <p:spPr>
          <a:xfrm>
            <a:off x="1" y="0"/>
            <a:ext cx="12403790" cy="13740163"/>
          </a:xfrm>
          <a:prstGeom prst="rect">
            <a:avLst/>
          </a:prstGeom>
          <a:solidFill>
            <a:schemeClr val="bg2">
              <a:lumMod val="10000"/>
              <a:alpha val="4000"/>
            </a:schemeClr>
          </a:solidFill>
        </p:spPr>
      </p:pic>
      <p:sp>
        <p:nvSpPr>
          <p:cNvPr id="1395" name="文本"/>
          <p:cNvSpPr>
            <a:spLocks noGrp="1"/>
          </p:cNvSpPr>
          <p:nvPr>
            <p:ph type="ctrTitle"/>
          </p:nvPr>
        </p:nvSpPr>
        <p:spPr>
          <a:xfrm>
            <a:off x="2412952" y="1195032"/>
            <a:ext cx="3726539" cy="531217"/>
          </a:xfrm>
          <a:prstGeom prst="rect">
            <a:avLst/>
          </a:prstGeom>
        </p:spPr>
        <p:txBody>
          <a:bodyPr lIns="0" tIns="0" rIns="0" bIns="0">
            <a:noAutofit/>
          </a:bodyPr>
          <a:lstStyle/>
          <a:p>
            <a:pPr algn="l">
              <a:lnSpc>
                <a:spcPts val="4730"/>
              </a:lnSpc>
            </a:pPr>
            <a:r>
              <a:rPr lang="en-US" altLang="zh-CN" sz="4300" b="0" i="0" u="none" dirty="0">
                <a:solidFill>
                  <a:srgbClr val="BDA384">
                    <a:alpha val="100000"/>
                  </a:srgbClr>
                </a:solidFill>
                <a:latin typeface="Noto Sans S Chinese Bold" charset="-122"/>
                <a:ea typeface="Noto Sans S Chinese Bold" charset="-122"/>
                <a:cs typeface="Noto Sans S Chinese Bold" charset="-122"/>
              </a:rPr>
              <a:t>LIST</a:t>
            </a:r>
            <a:r>
              <a:rPr lang="en-US" altLang="zh-CN" sz="4300" b="0" i="0" u="none"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31" name="文本"/>
          <p:cNvSpPr>
            <a:spLocks noGrp="1"/>
          </p:cNvSpPr>
          <p:nvPr>
            <p:ph type="ctrTitle"/>
          </p:nvPr>
        </p:nvSpPr>
        <p:spPr>
          <a:xfrm>
            <a:off x="2405015" y="1937938"/>
            <a:ext cx="6211447" cy="373618"/>
          </a:xfrm>
          <a:prstGeom prst="rect">
            <a:avLst/>
          </a:prstGeom>
        </p:spPr>
        <p:txBody>
          <a:bodyPr lIns="0" tIns="0" rIns="0" bIns="0">
            <a:noAutofit/>
          </a:bodyPr>
          <a:lstStyle/>
          <a:p>
            <a:pPr algn="l">
              <a:lnSpc>
                <a:spcPts val="2876"/>
              </a:lnSpc>
            </a:pPr>
            <a:r>
              <a:rPr kumimoji="1" lang="en-US" altLang="zh-CN" sz="2614" spc="300" dirty="0">
                <a:solidFill>
                  <a:srgbClr val="D8D8D8">
                    <a:alpha val="100000"/>
                  </a:srgbClr>
                </a:solidFill>
                <a:ea typeface="Maven Pro Bold" charset="-122"/>
              </a:rPr>
              <a:t>Show the files in the database now</a:t>
            </a:r>
            <a:endParaRPr kumimoji="1" lang="zh-CN" altLang="en-US" sz="2000" spc="300" dirty="0">
              <a:solidFill>
                <a:srgbClr val="000000"/>
              </a:solidFill>
            </a:endParaRPr>
          </a:p>
        </p:txBody>
      </p:sp>
      <p:pic>
        <p:nvPicPr>
          <p:cNvPr id="920" name="Picture" descr="Picture"/>
          <p:cNvPicPr>
            <a:picLocks noChangeAspect="1"/>
          </p:cNvPicPr>
          <p:nvPr/>
        </p:nvPicPr>
        <p:blipFill>
          <a:blip r:embed="rId5" cstate="print">
            <a:alphaModFix/>
          </a:blip>
          <a:stretch>
            <a:fillRect/>
          </a:stretch>
        </p:blipFill>
        <p:spPr>
          <a:xfrm rot="16200000">
            <a:off x="11965993" y="-7050075"/>
            <a:ext cx="28287" cy="19150243"/>
          </a:xfrm>
          <a:prstGeom prst="rect">
            <a:avLst/>
          </a:prstGeom>
        </p:spPr>
      </p:pic>
      <p:sp>
        <p:nvSpPr>
          <p:cNvPr id="22" name="文本">
            <a:extLst>
              <a:ext uri="{FF2B5EF4-FFF2-40B4-BE49-F238E27FC236}">
                <a16:creationId xmlns:a16="http://schemas.microsoft.com/office/drawing/2014/main" id="{62F7E8D9-849D-4E1D-9C69-7291E17389C1}"/>
              </a:ext>
            </a:extLst>
          </p:cNvPr>
          <p:cNvSpPr txBox="1">
            <a:spLocks/>
          </p:cNvSpPr>
          <p:nvPr/>
        </p:nvSpPr>
        <p:spPr>
          <a:xfrm>
            <a:off x="17828719" y="1347432"/>
            <a:ext cx="3726539" cy="53121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4730"/>
              </a:lnSpc>
            </a:pPr>
            <a:r>
              <a:rPr lang="en-US" altLang="zh-CN" sz="4300" dirty="0">
                <a:solidFill>
                  <a:srgbClr val="BDA384">
                    <a:alpha val="100000"/>
                  </a:srgbClr>
                </a:solidFill>
                <a:latin typeface="Noto Sans S Chinese Bold" charset="-122"/>
                <a:ea typeface="Noto Sans S Chinese Bold" charset="-122"/>
                <a:cs typeface="Noto Sans S Chinese Bold" charset="-122"/>
              </a:rPr>
              <a:t>Exist</a:t>
            </a:r>
            <a:r>
              <a:rPr lang="en-US" altLang="zh-CN" sz="4300"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 name="文本">
            <a:extLst>
              <a:ext uri="{FF2B5EF4-FFF2-40B4-BE49-F238E27FC236}">
                <a16:creationId xmlns:a16="http://schemas.microsoft.com/office/drawing/2014/main" id="{B5E94A97-66B8-407F-A656-8B516D9A83E0}"/>
              </a:ext>
            </a:extLst>
          </p:cNvPr>
          <p:cNvSpPr txBox="1">
            <a:spLocks/>
          </p:cNvSpPr>
          <p:nvPr/>
        </p:nvSpPr>
        <p:spPr>
          <a:xfrm>
            <a:off x="13582650" y="1878649"/>
            <a:ext cx="8002303" cy="41863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2876"/>
              </a:lnSpc>
            </a:pPr>
            <a:r>
              <a:rPr kumimoji="1" lang="en-US" altLang="zh-CN" sz="2614" spc="300" dirty="0">
                <a:solidFill>
                  <a:srgbClr val="D8D8D8">
                    <a:alpha val="100000"/>
                  </a:srgbClr>
                </a:solidFill>
                <a:ea typeface="Maven Pro Bold" charset="-122"/>
              </a:rPr>
              <a:t>Check whether the file exists in the database</a:t>
            </a:r>
            <a:endParaRPr kumimoji="1" lang="zh-CN" altLang="en-US" sz="2000" spc="300" dirty="0">
              <a:solidFill>
                <a:srgbClr val="000000"/>
              </a:solidFill>
            </a:endParaRPr>
          </a:p>
        </p:txBody>
      </p:sp>
      <p:sp>
        <p:nvSpPr>
          <p:cNvPr id="27" name="文本">
            <a:extLst>
              <a:ext uri="{FF2B5EF4-FFF2-40B4-BE49-F238E27FC236}">
                <a16:creationId xmlns:a16="http://schemas.microsoft.com/office/drawing/2014/main" id="{77D486C2-004A-44AB-8CE2-94B765227113}"/>
              </a:ext>
            </a:extLst>
          </p:cNvPr>
          <p:cNvSpPr txBox="1">
            <a:spLocks/>
          </p:cNvSpPr>
          <p:nvPr/>
        </p:nvSpPr>
        <p:spPr>
          <a:xfrm>
            <a:off x="2733362" y="10555175"/>
            <a:ext cx="6211447" cy="373618"/>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876"/>
              </a:lnSpc>
            </a:pPr>
            <a:endParaRPr kumimoji="1" lang="zh-CN" altLang="en-US" sz="2000" spc="300" dirty="0">
              <a:solidFill>
                <a:srgbClr val="000000"/>
              </a:solidFill>
            </a:endParaRPr>
          </a:p>
        </p:txBody>
      </p:sp>
      <p:sp>
        <p:nvSpPr>
          <p:cNvPr id="6" name="文本框 5">
            <a:extLst>
              <a:ext uri="{FF2B5EF4-FFF2-40B4-BE49-F238E27FC236}">
                <a16:creationId xmlns:a16="http://schemas.microsoft.com/office/drawing/2014/main" id="{C3989E59-574A-4671-A172-E91E95E9C9E2}"/>
              </a:ext>
            </a:extLst>
          </p:cNvPr>
          <p:cNvSpPr txBox="1"/>
          <p:nvPr/>
        </p:nvSpPr>
        <p:spPr>
          <a:xfrm>
            <a:off x="1998343" y="10020852"/>
            <a:ext cx="8764907" cy="1384995"/>
          </a:xfrm>
          <a:prstGeom prst="rect">
            <a:avLst/>
          </a:prstGeom>
          <a:noFill/>
        </p:spPr>
        <p:txBody>
          <a:bodyPr wrap="square" rtlCol="0">
            <a:spAutoFit/>
          </a:bodyPr>
          <a:lstStyle/>
          <a:p>
            <a:r>
              <a:rPr lang="en-US" altLang="zh-CN" sz="2800" dirty="0">
                <a:solidFill>
                  <a:schemeClr val="bg1"/>
                </a:solidFill>
              </a:rPr>
              <a:t>The user  presses the button “list”, client will print out all the files in the database with the md5, file length and the preview of the file context at the left side of the interface.</a:t>
            </a:r>
            <a:endParaRPr lang="zh-CN" altLang="en-US" sz="2800" dirty="0">
              <a:solidFill>
                <a:schemeClr val="bg1"/>
              </a:solidFill>
            </a:endParaRPr>
          </a:p>
        </p:txBody>
      </p:sp>
      <p:pic>
        <p:nvPicPr>
          <p:cNvPr id="8" name="图片 7">
            <a:extLst>
              <a:ext uri="{FF2B5EF4-FFF2-40B4-BE49-F238E27FC236}">
                <a16:creationId xmlns:a16="http://schemas.microsoft.com/office/drawing/2014/main" id="{D361FD4E-EBE3-4441-BE64-5E4E25BE554A}"/>
              </a:ext>
            </a:extLst>
          </p:cNvPr>
          <p:cNvPicPr>
            <a:picLocks noChangeAspect="1"/>
          </p:cNvPicPr>
          <p:nvPr/>
        </p:nvPicPr>
        <p:blipFill rotWithShape="1">
          <a:blip r:embed="rId6">
            <a:extLst>
              <a:ext uri="{28A0092B-C50C-407E-A947-70E740481C1C}">
                <a14:useLocalDpi xmlns:a14="http://schemas.microsoft.com/office/drawing/2010/main" val="0"/>
              </a:ext>
            </a:extLst>
          </a:blip>
          <a:srcRect l="34484" t="21610" r="34352" b="47443"/>
          <a:stretch/>
        </p:blipFill>
        <p:spPr>
          <a:xfrm>
            <a:off x="12982108" y="3326468"/>
            <a:ext cx="10136170" cy="5661989"/>
          </a:xfrm>
          <a:prstGeom prst="rect">
            <a:avLst/>
          </a:prstGeom>
        </p:spPr>
      </p:pic>
      <p:sp>
        <p:nvSpPr>
          <p:cNvPr id="32" name="文本框 31">
            <a:extLst>
              <a:ext uri="{FF2B5EF4-FFF2-40B4-BE49-F238E27FC236}">
                <a16:creationId xmlns:a16="http://schemas.microsoft.com/office/drawing/2014/main" id="{836552BD-EBCA-40B9-81EE-908EF3F4BE7A}"/>
              </a:ext>
            </a:extLst>
          </p:cNvPr>
          <p:cNvSpPr txBox="1"/>
          <p:nvPr/>
        </p:nvSpPr>
        <p:spPr>
          <a:xfrm>
            <a:off x="14044332" y="9435383"/>
            <a:ext cx="8764907" cy="3539430"/>
          </a:xfrm>
          <a:prstGeom prst="rect">
            <a:avLst/>
          </a:prstGeom>
          <a:noFill/>
        </p:spPr>
        <p:txBody>
          <a:bodyPr wrap="square" rtlCol="0">
            <a:spAutoFit/>
          </a:bodyPr>
          <a:lstStyle/>
          <a:p>
            <a:r>
              <a:rPr lang="en-US" altLang="zh-CN" sz="2800" dirty="0">
                <a:solidFill>
                  <a:schemeClr val="bg1"/>
                </a:solidFill>
              </a:rPr>
              <a:t>The user could either enter the  md5 code or the context of the file directly into the text-field. If the user click the file path button , a file-chooser will be open for the checked file.  </a:t>
            </a:r>
          </a:p>
          <a:p>
            <a:endParaRPr lang="en-US" altLang="zh-CN" sz="2800" dirty="0">
              <a:solidFill>
                <a:schemeClr val="bg1"/>
              </a:solidFill>
            </a:endParaRPr>
          </a:p>
          <a:p>
            <a:r>
              <a:rPr lang="en-US" altLang="zh-CN" sz="2800" dirty="0">
                <a:solidFill>
                  <a:schemeClr val="bg1"/>
                </a:solidFill>
              </a:rPr>
              <a:t>The client will show the warning dialog if the md5 code doesn’t match with the md5 form or the file-chooser was unexpectedly shut down.</a:t>
            </a:r>
            <a:endParaRPr lang="zh-CN" altLang="en-US" sz="2800" dirty="0">
              <a:solidFill>
                <a:schemeClr val="bg1"/>
              </a:solidFill>
            </a:endParaRPr>
          </a:p>
        </p:txBody>
      </p:sp>
      <p:pic>
        <p:nvPicPr>
          <p:cNvPr id="7" name="图片 6">
            <a:extLst>
              <a:ext uri="{FF2B5EF4-FFF2-40B4-BE49-F238E27FC236}">
                <a16:creationId xmlns:a16="http://schemas.microsoft.com/office/drawing/2014/main" id="{5D651AA5-3E4D-435C-A935-E4B3F6FBFE79}"/>
              </a:ext>
            </a:extLst>
          </p:cNvPr>
          <p:cNvPicPr>
            <a:picLocks noChangeAspect="1"/>
          </p:cNvPicPr>
          <p:nvPr/>
        </p:nvPicPr>
        <p:blipFill rotWithShape="1">
          <a:blip r:embed="rId7">
            <a:extLst>
              <a:ext uri="{28A0092B-C50C-407E-A947-70E740481C1C}">
                <a14:useLocalDpi xmlns:a14="http://schemas.microsoft.com/office/drawing/2010/main" val="0"/>
              </a:ext>
            </a:extLst>
          </a:blip>
          <a:srcRect l="34574" t="21570" r="34593" b="47843"/>
          <a:stretch/>
        </p:blipFill>
        <p:spPr>
          <a:xfrm>
            <a:off x="1062224" y="3298180"/>
            <a:ext cx="10279343" cy="5736048"/>
          </a:xfrm>
          <a:prstGeom prst="rect">
            <a:avLst/>
          </a:prstGeom>
        </p:spPr>
      </p:pic>
    </p:spTree>
    <p:extLst>
      <p:ext uri="{BB962C8B-B14F-4D97-AF65-F5344CB8AC3E}">
        <p14:creationId xmlns:p14="http://schemas.microsoft.com/office/powerpoint/2010/main" val="3308910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rotWithShape="1">
          <a:blip r:embed="rId2" cstate="print">
            <a:alphaModFix/>
          </a:blip>
          <a:srcRect t="7818" b="7818"/>
          <a:stretch/>
        </p:blipFill>
        <p:spPr>
          <a:xfrm>
            <a:off x="1" y="-1"/>
            <a:ext cx="24383999" cy="13691839"/>
          </a:xfrm>
          <a:prstGeom prst="rect">
            <a:avLst/>
          </a:prstGeom>
        </p:spPr>
      </p:pic>
      <p:sp>
        <p:nvSpPr>
          <p:cNvPr id="3" name="矩形 2">
            <a:extLst>
              <a:ext uri="{FF2B5EF4-FFF2-40B4-BE49-F238E27FC236}">
                <a16:creationId xmlns:a16="http://schemas.microsoft.com/office/drawing/2014/main" id="{5A8B6A04-2D84-4B70-BCAC-D359A16A8B75}"/>
              </a:ext>
            </a:extLst>
          </p:cNvPr>
          <p:cNvSpPr/>
          <p:nvPr/>
        </p:nvSpPr>
        <p:spPr>
          <a:xfrm>
            <a:off x="12403791" y="12081"/>
            <a:ext cx="11980209" cy="13716000"/>
          </a:xfrm>
          <a:prstGeom prst="rect">
            <a:avLst/>
          </a:prstGeom>
          <a:solidFill>
            <a:srgbClr val="1D1B11">
              <a:alpha val="9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4" name="Picture" descr="Picture"/>
          <p:cNvPicPr>
            <a:picLocks noChangeAspect="1"/>
          </p:cNvPicPr>
          <p:nvPr/>
        </p:nvPicPr>
        <p:blipFill>
          <a:blip r:embed="rId3" cstate="print">
            <a:alphaModFix amt="90000"/>
          </a:blip>
          <a:stretch>
            <a:fillRect/>
          </a:stretch>
        </p:blipFill>
        <p:spPr>
          <a:xfrm>
            <a:off x="1" y="0"/>
            <a:ext cx="12403790" cy="13740163"/>
          </a:xfrm>
          <a:prstGeom prst="rect">
            <a:avLst/>
          </a:prstGeom>
          <a:solidFill>
            <a:schemeClr val="bg2">
              <a:lumMod val="10000"/>
              <a:alpha val="4000"/>
            </a:schemeClr>
          </a:solidFill>
        </p:spPr>
      </p:pic>
      <p:sp>
        <p:nvSpPr>
          <p:cNvPr id="1395" name="文本"/>
          <p:cNvSpPr>
            <a:spLocks noGrp="1"/>
          </p:cNvSpPr>
          <p:nvPr>
            <p:ph type="ctrTitle"/>
          </p:nvPr>
        </p:nvSpPr>
        <p:spPr>
          <a:xfrm>
            <a:off x="2412952" y="1195032"/>
            <a:ext cx="3726539" cy="531217"/>
          </a:xfrm>
          <a:prstGeom prst="rect">
            <a:avLst/>
          </a:prstGeom>
        </p:spPr>
        <p:txBody>
          <a:bodyPr lIns="0" tIns="0" rIns="0" bIns="0">
            <a:noAutofit/>
          </a:bodyPr>
          <a:lstStyle/>
          <a:p>
            <a:pPr algn="l">
              <a:lnSpc>
                <a:spcPts val="4730"/>
              </a:lnSpc>
            </a:pPr>
            <a:r>
              <a:rPr lang="en-US" altLang="zh-CN" sz="4300" b="0" i="0" u="none" dirty="0">
                <a:solidFill>
                  <a:srgbClr val="BDA384">
                    <a:alpha val="100000"/>
                  </a:srgbClr>
                </a:solidFill>
                <a:latin typeface="Noto Sans S Chinese Bold" charset="-122"/>
                <a:ea typeface="Noto Sans S Chinese Bold" charset="-122"/>
                <a:cs typeface="Noto Sans S Chinese Bold" charset="-122"/>
              </a:rPr>
              <a:t>Compare </a:t>
            </a:r>
            <a:r>
              <a:rPr lang="en-US" altLang="zh-CN" sz="4300" b="0" i="0" u="none" spc="2150" dirty="0">
                <a:solidFill>
                  <a:srgbClr val="BDA384">
                    <a:alpha val="100000"/>
                  </a:srgbClr>
                </a:solidFill>
                <a:latin typeface="Noto Sans S Chinese Bold" charset="-122"/>
                <a:ea typeface="Noto Sans S Chinese Bold" charset="-122"/>
                <a:cs typeface="Noto Sans S Chinese Bold" charset="-122"/>
              </a:rPr>
              <a:t> </a:t>
            </a:r>
            <a:endParaRPr kumimoji="1" lang="zh-CN" altLang="en-US" sz="2000" dirty="0">
              <a:solidFill>
                <a:srgbClr val="000000"/>
              </a:solidFill>
            </a:endParaRPr>
          </a:p>
        </p:txBody>
      </p:sp>
      <p:sp>
        <p:nvSpPr>
          <p:cNvPr id="2431" name="文本"/>
          <p:cNvSpPr>
            <a:spLocks noGrp="1"/>
          </p:cNvSpPr>
          <p:nvPr>
            <p:ph type="ctrTitle"/>
          </p:nvPr>
        </p:nvSpPr>
        <p:spPr>
          <a:xfrm>
            <a:off x="2405015" y="1937938"/>
            <a:ext cx="6211447" cy="373618"/>
          </a:xfrm>
          <a:prstGeom prst="rect">
            <a:avLst/>
          </a:prstGeom>
        </p:spPr>
        <p:txBody>
          <a:bodyPr lIns="0" tIns="0" rIns="0" bIns="0">
            <a:noAutofit/>
          </a:bodyPr>
          <a:lstStyle/>
          <a:p>
            <a:pPr algn="l">
              <a:lnSpc>
                <a:spcPts val="2876"/>
              </a:lnSpc>
            </a:pPr>
            <a:r>
              <a:rPr kumimoji="1" lang="en-US" altLang="zh-CN" sz="2614" spc="300" dirty="0">
                <a:solidFill>
                  <a:srgbClr val="D8D8D8">
                    <a:alpha val="100000"/>
                  </a:srgbClr>
                </a:solidFill>
                <a:ea typeface="Maven Pro Bold" charset="-122"/>
              </a:rPr>
              <a:t>Calculate the distance of two files</a:t>
            </a:r>
            <a:endParaRPr kumimoji="1" lang="zh-CN" altLang="en-US" sz="2000" spc="300" dirty="0">
              <a:solidFill>
                <a:srgbClr val="000000"/>
              </a:solidFill>
            </a:endParaRPr>
          </a:p>
        </p:txBody>
      </p:sp>
      <p:pic>
        <p:nvPicPr>
          <p:cNvPr id="920" name="Picture" descr="Picture"/>
          <p:cNvPicPr>
            <a:picLocks noChangeAspect="1"/>
          </p:cNvPicPr>
          <p:nvPr/>
        </p:nvPicPr>
        <p:blipFill>
          <a:blip r:embed="rId4" cstate="print">
            <a:alphaModFix/>
          </a:blip>
          <a:stretch>
            <a:fillRect/>
          </a:stretch>
        </p:blipFill>
        <p:spPr>
          <a:xfrm rot="16200000">
            <a:off x="11965993" y="-7050075"/>
            <a:ext cx="28287" cy="19150243"/>
          </a:xfrm>
          <a:prstGeom prst="rect">
            <a:avLst/>
          </a:prstGeom>
        </p:spPr>
      </p:pic>
      <p:sp>
        <p:nvSpPr>
          <p:cNvPr id="22" name="文本">
            <a:extLst>
              <a:ext uri="{FF2B5EF4-FFF2-40B4-BE49-F238E27FC236}">
                <a16:creationId xmlns:a16="http://schemas.microsoft.com/office/drawing/2014/main" id="{62F7E8D9-849D-4E1D-9C69-7291E17389C1}"/>
              </a:ext>
            </a:extLst>
          </p:cNvPr>
          <p:cNvSpPr txBox="1">
            <a:spLocks/>
          </p:cNvSpPr>
          <p:nvPr/>
        </p:nvSpPr>
        <p:spPr>
          <a:xfrm>
            <a:off x="17828719" y="1347432"/>
            <a:ext cx="3726539" cy="53121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4730"/>
              </a:lnSpc>
            </a:pPr>
            <a:r>
              <a:rPr lang="en-US" altLang="zh-CN" sz="4300" dirty="0">
                <a:solidFill>
                  <a:srgbClr val="BDA384">
                    <a:alpha val="100000"/>
                  </a:srgbClr>
                </a:solidFill>
                <a:ea typeface="Noto Sans S Chinese Bold" charset="-122"/>
              </a:rPr>
              <a:t>Upload </a:t>
            </a:r>
            <a:endParaRPr lang="zh-CN" altLang="en-US" sz="4300" dirty="0">
              <a:solidFill>
                <a:srgbClr val="BDA384">
                  <a:alpha val="100000"/>
                </a:srgbClr>
              </a:solidFill>
              <a:ea typeface="Noto Sans S Chinese Bold" charset="-122"/>
            </a:endParaRPr>
          </a:p>
        </p:txBody>
      </p:sp>
      <p:sp>
        <p:nvSpPr>
          <p:cNvPr id="24" name="文本">
            <a:extLst>
              <a:ext uri="{FF2B5EF4-FFF2-40B4-BE49-F238E27FC236}">
                <a16:creationId xmlns:a16="http://schemas.microsoft.com/office/drawing/2014/main" id="{B5E94A97-66B8-407F-A656-8B516D9A83E0}"/>
              </a:ext>
            </a:extLst>
          </p:cNvPr>
          <p:cNvSpPr txBox="1">
            <a:spLocks/>
          </p:cNvSpPr>
          <p:nvPr/>
        </p:nvSpPr>
        <p:spPr>
          <a:xfrm>
            <a:off x="13582650" y="1878649"/>
            <a:ext cx="8002303" cy="418637"/>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ts val="2876"/>
              </a:lnSpc>
            </a:pPr>
            <a:r>
              <a:rPr kumimoji="1" lang="en-US" altLang="zh-CN" sz="2614" spc="300" dirty="0">
                <a:solidFill>
                  <a:srgbClr val="D8D8D8">
                    <a:alpha val="100000"/>
                  </a:srgbClr>
                </a:solidFill>
                <a:ea typeface="Maven Pro Bold" charset="-122"/>
              </a:rPr>
              <a:t>Upload a local file to the database</a:t>
            </a:r>
            <a:endParaRPr kumimoji="1" lang="zh-CN" altLang="en-US" sz="2000" spc="300" dirty="0">
              <a:solidFill>
                <a:srgbClr val="000000"/>
              </a:solidFill>
            </a:endParaRPr>
          </a:p>
        </p:txBody>
      </p:sp>
      <p:pic>
        <p:nvPicPr>
          <p:cNvPr id="5" name="图片 4">
            <a:extLst>
              <a:ext uri="{FF2B5EF4-FFF2-40B4-BE49-F238E27FC236}">
                <a16:creationId xmlns:a16="http://schemas.microsoft.com/office/drawing/2014/main" id="{1129A43B-F303-4E14-BCCE-C4060C3C65E5}"/>
              </a:ext>
            </a:extLst>
          </p:cNvPr>
          <p:cNvPicPr>
            <a:picLocks noChangeAspect="1"/>
          </p:cNvPicPr>
          <p:nvPr/>
        </p:nvPicPr>
        <p:blipFill rotWithShape="1">
          <a:blip r:embed="rId5">
            <a:extLst>
              <a:ext uri="{28A0092B-C50C-407E-A947-70E740481C1C}">
                <a14:useLocalDpi xmlns:a14="http://schemas.microsoft.com/office/drawing/2010/main" val="0"/>
              </a:ext>
            </a:extLst>
          </a:blip>
          <a:srcRect l="34406" t="21633" r="34280" b="47971"/>
          <a:stretch/>
        </p:blipFill>
        <p:spPr>
          <a:xfrm>
            <a:off x="1619953" y="3032469"/>
            <a:ext cx="9552853" cy="5215649"/>
          </a:xfrm>
          <a:prstGeom prst="rect">
            <a:avLst/>
          </a:prstGeom>
        </p:spPr>
      </p:pic>
      <p:sp>
        <p:nvSpPr>
          <p:cNvPr id="27" name="文本">
            <a:extLst>
              <a:ext uri="{FF2B5EF4-FFF2-40B4-BE49-F238E27FC236}">
                <a16:creationId xmlns:a16="http://schemas.microsoft.com/office/drawing/2014/main" id="{77D486C2-004A-44AB-8CE2-94B765227113}"/>
              </a:ext>
            </a:extLst>
          </p:cNvPr>
          <p:cNvSpPr txBox="1">
            <a:spLocks/>
          </p:cNvSpPr>
          <p:nvPr/>
        </p:nvSpPr>
        <p:spPr>
          <a:xfrm>
            <a:off x="2733362" y="10555175"/>
            <a:ext cx="6211447" cy="373618"/>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2876"/>
              </a:lnSpc>
            </a:pPr>
            <a:endParaRPr kumimoji="1" lang="zh-CN" altLang="en-US" sz="2000" spc="300" dirty="0">
              <a:solidFill>
                <a:srgbClr val="000000"/>
              </a:solidFill>
            </a:endParaRPr>
          </a:p>
        </p:txBody>
      </p:sp>
      <p:sp>
        <p:nvSpPr>
          <p:cNvPr id="6" name="文本框 5">
            <a:extLst>
              <a:ext uri="{FF2B5EF4-FFF2-40B4-BE49-F238E27FC236}">
                <a16:creationId xmlns:a16="http://schemas.microsoft.com/office/drawing/2014/main" id="{C3989E59-574A-4671-A172-E91E95E9C9E2}"/>
              </a:ext>
            </a:extLst>
          </p:cNvPr>
          <p:cNvSpPr txBox="1"/>
          <p:nvPr/>
        </p:nvSpPr>
        <p:spPr>
          <a:xfrm>
            <a:off x="1166488" y="8969030"/>
            <a:ext cx="10070817" cy="3539430"/>
          </a:xfrm>
          <a:prstGeom prst="rect">
            <a:avLst/>
          </a:prstGeom>
          <a:noFill/>
        </p:spPr>
        <p:txBody>
          <a:bodyPr wrap="square" rtlCol="0">
            <a:spAutoFit/>
          </a:bodyPr>
          <a:lstStyle/>
          <a:p>
            <a:r>
              <a:rPr lang="en-US" altLang="zh-CN" sz="2800" dirty="0">
                <a:solidFill>
                  <a:schemeClr val="bg1"/>
                </a:solidFill>
              </a:rPr>
              <a:t>The user could either enter the  md5 code or the context of the file directly into the text-field. If the user click the file path button , a file-chooser will be open for the checked file, and the detected charset will be shown.  </a:t>
            </a:r>
          </a:p>
          <a:p>
            <a:endParaRPr lang="en-US" altLang="zh-CN" sz="2800" dirty="0">
              <a:solidFill>
                <a:schemeClr val="bg1"/>
              </a:solidFill>
            </a:endParaRPr>
          </a:p>
          <a:p>
            <a:r>
              <a:rPr lang="en-US" altLang="zh-CN" sz="2800" dirty="0">
                <a:solidFill>
                  <a:schemeClr val="bg1"/>
                </a:solidFill>
              </a:rPr>
              <a:t>The client will show the warning dialog if the md5 code doesn’t match with the md5 form or the file-chooser was unexpectedly shut down. It may also the result of “No such file in the database”.</a:t>
            </a:r>
            <a:endParaRPr lang="zh-CN" altLang="en-US" sz="2800" dirty="0">
              <a:solidFill>
                <a:schemeClr val="bg1"/>
              </a:solidFill>
            </a:endParaRPr>
          </a:p>
        </p:txBody>
      </p:sp>
      <p:sp>
        <p:nvSpPr>
          <p:cNvPr id="32" name="文本框 31">
            <a:extLst>
              <a:ext uri="{FF2B5EF4-FFF2-40B4-BE49-F238E27FC236}">
                <a16:creationId xmlns:a16="http://schemas.microsoft.com/office/drawing/2014/main" id="{836552BD-EBCA-40B9-81EE-908EF3F4BE7A}"/>
              </a:ext>
            </a:extLst>
          </p:cNvPr>
          <p:cNvSpPr txBox="1"/>
          <p:nvPr/>
        </p:nvSpPr>
        <p:spPr>
          <a:xfrm>
            <a:off x="13364869" y="8788913"/>
            <a:ext cx="10606444" cy="3970318"/>
          </a:xfrm>
          <a:prstGeom prst="rect">
            <a:avLst/>
          </a:prstGeom>
          <a:noFill/>
        </p:spPr>
        <p:txBody>
          <a:bodyPr wrap="square" rtlCol="0">
            <a:spAutoFit/>
          </a:bodyPr>
          <a:lstStyle/>
          <a:p>
            <a:r>
              <a:rPr lang="en-US" altLang="zh-CN" sz="2800" dirty="0">
                <a:solidFill>
                  <a:schemeClr val="bg1"/>
                </a:solidFill>
              </a:rPr>
              <a:t>The user could either enter the  md5 code or the context of the file directly into the text-field. If the user click the file path button , a file-chooser will be open for the checked file, and the detected charset will be shown.  </a:t>
            </a:r>
          </a:p>
          <a:p>
            <a:endParaRPr lang="en-US" altLang="zh-CN" sz="2800" dirty="0">
              <a:solidFill>
                <a:schemeClr val="bg1"/>
              </a:solidFill>
            </a:endParaRPr>
          </a:p>
          <a:p>
            <a:r>
              <a:rPr lang="en-US" altLang="zh-CN" sz="2800" dirty="0">
                <a:solidFill>
                  <a:schemeClr val="bg1"/>
                </a:solidFill>
              </a:rPr>
              <a:t>The client will show the warning dialog if the md5 code doesn’t match with the md5 form or the file-chooser was unexpectedly shut down. It may also return error message of “file already exist” if there has already been such file in the database</a:t>
            </a:r>
            <a:endParaRPr lang="zh-CN" altLang="en-US" sz="2800" dirty="0">
              <a:solidFill>
                <a:schemeClr val="bg1"/>
              </a:solidFill>
            </a:endParaRPr>
          </a:p>
        </p:txBody>
      </p:sp>
      <p:pic>
        <p:nvPicPr>
          <p:cNvPr id="7" name="图片 6">
            <a:extLst>
              <a:ext uri="{FF2B5EF4-FFF2-40B4-BE49-F238E27FC236}">
                <a16:creationId xmlns:a16="http://schemas.microsoft.com/office/drawing/2014/main" id="{4980B158-C8B5-4B51-9E71-BE94AE6FC199}"/>
              </a:ext>
            </a:extLst>
          </p:cNvPr>
          <p:cNvPicPr>
            <a:picLocks noChangeAspect="1"/>
          </p:cNvPicPr>
          <p:nvPr/>
        </p:nvPicPr>
        <p:blipFill rotWithShape="1">
          <a:blip r:embed="rId6">
            <a:extLst>
              <a:ext uri="{28A0092B-C50C-407E-A947-70E740481C1C}">
                <a14:useLocalDpi xmlns:a14="http://schemas.microsoft.com/office/drawing/2010/main" val="0"/>
              </a:ext>
            </a:extLst>
          </a:blip>
          <a:srcRect l="34417" t="21812" r="34721" b="48174"/>
          <a:stretch/>
        </p:blipFill>
        <p:spPr>
          <a:xfrm>
            <a:off x="13419349" y="3017611"/>
            <a:ext cx="9588135" cy="5245146"/>
          </a:xfrm>
          <a:prstGeom prst="rect">
            <a:avLst/>
          </a:prstGeom>
        </p:spPr>
      </p:pic>
    </p:spTree>
    <p:extLst>
      <p:ext uri="{BB962C8B-B14F-4D97-AF65-F5344CB8AC3E}">
        <p14:creationId xmlns:p14="http://schemas.microsoft.com/office/powerpoint/2010/main" val="3737918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1272</Words>
  <Application>Microsoft Office PowerPoint</Application>
  <PresentationFormat>自定义</PresentationFormat>
  <Paragraphs>115</Paragraphs>
  <Slides>13</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Alibaba PuHuiTi Regular</vt:lpstr>
      <vt:lpstr>Alibaba Sans Bold</vt:lpstr>
      <vt:lpstr>Maven Pro Bold</vt:lpstr>
      <vt:lpstr>Noto Sans S Chinese Bold</vt:lpstr>
      <vt:lpstr>Noto Sans S Chinese Regular</vt:lpstr>
      <vt:lpstr>等线</vt:lpstr>
      <vt:lpstr>Arial</vt:lpstr>
      <vt:lpstr>Calibri</vt:lpstr>
      <vt:lpstr>Office Theme</vt:lpstr>
      <vt:lpstr>Specification of the Database 
 Application
 ​</vt:lpstr>
      <vt:lpstr>The basic client</vt:lpstr>
      <vt:lpstr>01</vt:lpstr>
      <vt:lpstr>LIST </vt:lpstr>
      <vt:lpstr>Compare  </vt:lpstr>
      <vt:lpstr>Download   </vt:lpstr>
      <vt:lpstr>02</vt:lpstr>
      <vt:lpstr>LIST </vt:lpstr>
      <vt:lpstr>Compare  </vt:lpstr>
      <vt:lpstr>Download   </vt:lpstr>
      <vt:lpstr>03</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Kem Archer</dc:creator>
  <cp:lastModifiedBy>95328</cp:lastModifiedBy>
  <cp:revision>29</cp:revision>
  <dcterms:modified xsi:type="dcterms:W3CDTF">2020-05-25T15:50:28Z</dcterms:modified>
</cp:coreProperties>
</file>